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70" r:id="rId2"/>
    <p:sldId id="348" r:id="rId3"/>
    <p:sldId id="353" r:id="rId4"/>
    <p:sldId id="350" r:id="rId5"/>
    <p:sldId id="351" r:id="rId6"/>
    <p:sldId id="352" r:id="rId7"/>
    <p:sldId id="357" r:id="rId8"/>
    <p:sldId id="364" r:id="rId9"/>
    <p:sldId id="359" r:id="rId10"/>
    <p:sldId id="360" r:id="rId11"/>
    <p:sldId id="361" r:id="rId12"/>
    <p:sldId id="358" r:id="rId13"/>
    <p:sldId id="369" r:id="rId14"/>
    <p:sldId id="365" r:id="rId15"/>
    <p:sldId id="367" r:id="rId16"/>
    <p:sldId id="366" r:id="rId17"/>
    <p:sldId id="371" r:id="rId18"/>
    <p:sldId id="368" r:id="rId19"/>
    <p:sldId id="343" r:id="rId20"/>
    <p:sldId id="323" r:id="rId2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94662"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2FE4D7E-0238-40DC-9B3F-0710E8A8283C}" type="datetimeFigureOut">
              <a:rPr lang="fr-FR" smtClean="0"/>
              <a:pPr/>
              <a:t>18/06/2018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BAE4166-1829-49E7-8B27-EC00CCB719DE}" type="slidenum">
              <a:rPr lang="fr-FR" smtClean="0"/>
              <a:pPr/>
              <a:t>‹N°›</a:t>
            </a:fld>
            <a:endParaRPr lang="fr-FR"/>
          </a:p>
        </p:txBody>
      </p:sp>
    </p:spTree>
    <p:extLst>
      <p:ext uri="{BB962C8B-B14F-4D97-AF65-F5344CB8AC3E}">
        <p14:creationId xmlns:p14="http://schemas.microsoft.com/office/powerpoint/2010/main" xmlns="" val="229549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437A50C-05B2-403E-9AD1-1E6C6EAB3627}" type="datetime1">
              <a:rPr lang="fr-FR" smtClean="0"/>
              <a:pPr/>
              <a:t>18/06/2018</a:t>
            </a:fld>
            <a:endParaRPr lang="fr-BE"/>
          </a:p>
        </p:txBody>
      </p:sp>
      <p:sp>
        <p:nvSpPr>
          <p:cNvPr id="5" name="Espace réservé du pied de page 4"/>
          <p:cNvSpPr>
            <a:spLocks noGrp="1"/>
          </p:cNvSpPr>
          <p:nvPr>
            <p:ph type="ftr" sz="quarter" idx="11"/>
          </p:nvPr>
        </p:nvSpPr>
        <p:spPr/>
        <p:txBody>
          <a:bodyPr/>
          <a:lstStyle/>
          <a:p>
            <a:r>
              <a:rPr lang="fr-BE" smtClean="0"/>
              <a:t>centremauritanien.pcddl@gmail.com</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6F1C30D-09A2-4AC8-B536-78CE3C3BF413}" type="datetime1">
              <a:rPr lang="fr-FR" smtClean="0"/>
              <a:pPr/>
              <a:t>18/06/2018</a:t>
            </a:fld>
            <a:endParaRPr lang="fr-BE"/>
          </a:p>
        </p:txBody>
      </p:sp>
      <p:sp>
        <p:nvSpPr>
          <p:cNvPr id="5" name="Espace réservé du pied de page 4"/>
          <p:cNvSpPr>
            <a:spLocks noGrp="1"/>
          </p:cNvSpPr>
          <p:nvPr>
            <p:ph type="ftr" sz="quarter" idx="11"/>
          </p:nvPr>
        </p:nvSpPr>
        <p:spPr/>
        <p:txBody>
          <a:bodyPr/>
          <a:lstStyle/>
          <a:p>
            <a:r>
              <a:rPr lang="fr-BE" smtClean="0"/>
              <a:t>centremauritanien.pcddl@gmail.com</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CFC62BA-650C-42EC-8F6B-830D79675923}" type="datetime1">
              <a:rPr lang="fr-FR" smtClean="0"/>
              <a:pPr/>
              <a:t>18/06/2018</a:t>
            </a:fld>
            <a:endParaRPr lang="fr-BE"/>
          </a:p>
        </p:txBody>
      </p:sp>
      <p:sp>
        <p:nvSpPr>
          <p:cNvPr id="5" name="Espace réservé du pied de page 4"/>
          <p:cNvSpPr>
            <a:spLocks noGrp="1"/>
          </p:cNvSpPr>
          <p:nvPr>
            <p:ph type="ftr" sz="quarter" idx="11"/>
          </p:nvPr>
        </p:nvSpPr>
        <p:spPr/>
        <p:txBody>
          <a:bodyPr/>
          <a:lstStyle/>
          <a:p>
            <a:r>
              <a:rPr lang="fr-BE" smtClean="0"/>
              <a:t>centremauritanien.pcddl@gmail.com</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D486D9B-D4D5-4C94-A509-89F8553F8F48}" type="datetime1">
              <a:rPr lang="fr-FR" smtClean="0"/>
              <a:pPr/>
              <a:t>18/06/2018</a:t>
            </a:fld>
            <a:endParaRPr lang="fr-BE"/>
          </a:p>
        </p:txBody>
      </p:sp>
      <p:sp>
        <p:nvSpPr>
          <p:cNvPr id="5" name="Espace réservé du pied de page 4"/>
          <p:cNvSpPr>
            <a:spLocks noGrp="1"/>
          </p:cNvSpPr>
          <p:nvPr>
            <p:ph type="ftr" sz="quarter" idx="11"/>
          </p:nvPr>
        </p:nvSpPr>
        <p:spPr/>
        <p:txBody>
          <a:bodyPr/>
          <a:lstStyle/>
          <a:p>
            <a:r>
              <a:rPr lang="fr-BE" smtClean="0"/>
              <a:t>centremauritanien.pcddl@gmail.com</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701FD6C-6747-479B-983A-2E2ADAF531FE}" type="datetime1">
              <a:rPr lang="fr-FR" smtClean="0"/>
              <a:pPr/>
              <a:t>18/06/2018</a:t>
            </a:fld>
            <a:endParaRPr lang="fr-BE"/>
          </a:p>
        </p:txBody>
      </p:sp>
      <p:sp>
        <p:nvSpPr>
          <p:cNvPr id="5" name="Espace réservé du pied de page 4"/>
          <p:cNvSpPr>
            <a:spLocks noGrp="1"/>
          </p:cNvSpPr>
          <p:nvPr>
            <p:ph type="ftr" sz="quarter" idx="11"/>
          </p:nvPr>
        </p:nvSpPr>
        <p:spPr/>
        <p:txBody>
          <a:bodyPr/>
          <a:lstStyle/>
          <a:p>
            <a:r>
              <a:rPr lang="fr-BE" smtClean="0"/>
              <a:t>centremauritanien.pcddl@gmail.com</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D0ED50F-89E9-4255-849B-38328A537236}" type="datetime1">
              <a:rPr lang="fr-FR" smtClean="0"/>
              <a:pPr/>
              <a:t>18/06/2018</a:t>
            </a:fld>
            <a:endParaRPr lang="fr-BE"/>
          </a:p>
        </p:txBody>
      </p:sp>
      <p:sp>
        <p:nvSpPr>
          <p:cNvPr id="6" name="Espace réservé du pied de page 5"/>
          <p:cNvSpPr>
            <a:spLocks noGrp="1"/>
          </p:cNvSpPr>
          <p:nvPr>
            <p:ph type="ftr" sz="quarter" idx="11"/>
          </p:nvPr>
        </p:nvSpPr>
        <p:spPr/>
        <p:txBody>
          <a:bodyPr/>
          <a:lstStyle/>
          <a:p>
            <a:r>
              <a:rPr lang="fr-BE" smtClean="0"/>
              <a:t>centremauritanien.pcddl@gmail.com</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7730CD8-A5C0-4EB3-9483-E1F74286DEA4}" type="datetime1">
              <a:rPr lang="fr-FR" smtClean="0"/>
              <a:pPr/>
              <a:t>18/06/2018</a:t>
            </a:fld>
            <a:endParaRPr lang="fr-BE"/>
          </a:p>
        </p:txBody>
      </p:sp>
      <p:sp>
        <p:nvSpPr>
          <p:cNvPr id="8" name="Espace réservé du pied de page 7"/>
          <p:cNvSpPr>
            <a:spLocks noGrp="1"/>
          </p:cNvSpPr>
          <p:nvPr>
            <p:ph type="ftr" sz="quarter" idx="11"/>
          </p:nvPr>
        </p:nvSpPr>
        <p:spPr/>
        <p:txBody>
          <a:bodyPr/>
          <a:lstStyle/>
          <a:p>
            <a:r>
              <a:rPr lang="fr-BE" smtClean="0"/>
              <a:t>centremauritanien.pcddl@gmail.com</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310E3D5C-94B2-42B2-85FC-25227CFBFC05}" type="datetime1">
              <a:rPr lang="fr-FR" smtClean="0"/>
              <a:pPr/>
              <a:t>18/06/2018</a:t>
            </a:fld>
            <a:endParaRPr lang="fr-BE"/>
          </a:p>
        </p:txBody>
      </p:sp>
      <p:sp>
        <p:nvSpPr>
          <p:cNvPr id="4" name="Espace réservé du pied de page 3"/>
          <p:cNvSpPr>
            <a:spLocks noGrp="1"/>
          </p:cNvSpPr>
          <p:nvPr>
            <p:ph type="ftr" sz="quarter" idx="11"/>
          </p:nvPr>
        </p:nvSpPr>
        <p:spPr/>
        <p:txBody>
          <a:bodyPr/>
          <a:lstStyle/>
          <a:p>
            <a:r>
              <a:rPr lang="fr-BE" smtClean="0"/>
              <a:t>centremauritanien.pcddl@gmail.com</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B2C32C-2FEC-4C6A-BAD4-B00D155F92A6}" type="datetime1">
              <a:rPr lang="fr-FR" smtClean="0"/>
              <a:pPr/>
              <a:t>18/06/2018</a:t>
            </a:fld>
            <a:endParaRPr lang="fr-BE"/>
          </a:p>
        </p:txBody>
      </p:sp>
      <p:sp>
        <p:nvSpPr>
          <p:cNvPr id="3" name="Espace réservé du pied de page 2"/>
          <p:cNvSpPr>
            <a:spLocks noGrp="1"/>
          </p:cNvSpPr>
          <p:nvPr>
            <p:ph type="ftr" sz="quarter" idx="11"/>
          </p:nvPr>
        </p:nvSpPr>
        <p:spPr/>
        <p:txBody>
          <a:bodyPr/>
          <a:lstStyle/>
          <a:p>
            <a:r>
              <a:rPr lang="fr-BE" smtClean="0"/>
              <a:t>centremauritanien.pcddl@gmail.com</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2027D6-C383-4B16-ABF3-312DF8D2EF4E}" type="datetime1">
              <a:rPr lang="fr-FR" smtClean="0"/>
              <a:pPr/>
              <a:t>18/06/2018</a:t>
            </a:fld>
            <a:endParaRPr lang="fr-BE"/>
          </a:p>
        </p:txBody>
      </p:sp>
      <p:sp>
        <p:nvSpPr>
          <p:cNvPr id="6" name="Espace réservé du pied de page 5"/>
          <p:cNvSpPr>
            <a:spLocks noGrp="1"/>
          </p:cNvSpPr>
          <p:nvPr>
            <p:ph type="ftr" sz="quarter" idx="11"/>
          </p:nvPr>
        </p:nvSpPr>
        <p:spPr/>
        <p:txBody>
          <a:bodyPr/>
          <a:lstStyle/>
          <a:p>
            <a:r>
              <a:rPr lang="fr-BE" smtClean="0"/>
              <a:t>centremauritanien.pcddl@gmail.com</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071EAA-EEE5-4AA2-A171-D7E57B5E0AD2}" type="datetime1">
              <a:rPr lang="fr-FR" smtClean="0"/>
              <a:pPr/>
              <a:t>18/06/2018</a:t>
            </a:fld>
            <a:endParaRPr lang="fr-BE"/>
          </a:p>
        </p:txBody>
      </p:sp>
      <p:sp>
        <p:nvSpPr>
          <p:cNvPr id="6" name="Espace réservé du pied de page 5"/>
          <p:cNvSpPr>
            <a:spLocks noGrp="1"/>
          </p:cNvSpPr>
          <p:nvPr>
            <p:ph type="ftr" sz="quarter" idx="11"/>
          </p:nvPr>
        </p:nvSpPr>
        <p:spPr/>
        <p:txBody>
          <a:bodyPr/>
          <a:lstStyle/>
          <a:p>
            <a:r>
              <a:rPr lang="fr-BE" smtClean="0"/>
              <a:t>centremauritanien.pcddl@gmail.com</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8AB4C-D01F-4F10-B4E6-8FEC1C59DE39}" type="datetime1">
              <a:rPr lang="fr-FR" smtClean="0"/>
              <a:pPr/>
              <a:t>18/06/2018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centremauritanien.pcddl@gmail.com</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CENTRERACHAD@GMAIL.COM"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mailto:CENTRERACHAD@GMAIL.COM" TargetMode="Externa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entrerachad@gmail.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0" y="6165850"/>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6513" y="981075"/>
            <a:ext cx="91440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0" y="36118"/>
            <a:ext cx="8072462" cy="892552"/>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ar-AE" sz="2000" b="1" dirty="0">
                <a:latin typeface="Times New Roman" pitchFamily="18" charset="0"/>
                <a:cs typeface="Times New Roman" pitchFamily="18" charset="0"/>
              </a:rPr>
              <a:t>مركز الرشاد لترقية الثقافة والديمقراطية </a:t>
            </a:r>
            <a:r>
              <a:rPr lang="ar-SA" sz="2000" b="1" dirty="0">
                <a:latin typeface="Times New Roman" pitchFamily="18" charset="0"/>
                <a:cs typeface="Times New Roman" pitchFamily="18" charset="0"/>
              </a:rPr>
              <a:t>و الحكامة الرشيدة</a:t>
            </a:r>
            <a:r>
              <a:rPr lang="ar-AE" sz="2000" b="1" dirty="0">
                <a:latin typeface="Times New Roman" pitchFamily="18" charset="0"/>
                <a:cs typeface="Times New Roman" pitchFamily="18" charset="0"/>
              </a:rPr>
              <a:t> في موريتانيا</a:t>
            </a:r>
            <a:endParaRPr lang="fr-FR" sz="2000" b="1" dirty="0">
              <a:latin typeface="Times New Roman" pitchFamily="18" charset="0"/>
              <a:cs typeface="Times New Roman" pitchFamily="18" charset="0"/>
            </a:endParaRPr>
          </a:p>
          <a:p>
            <a:pPr algn="ctr" fontAlgn="auto">
              <a:spcBef>
                <a:spcPts val="0"/>
              </a:spcBef>
              <a:spcAft>
                <a:spcPts val="0"/>
              </a:spcAft>
              <a:defRPr/>
            </a:pPr>
            <a:r>
              <a:rPr lang="fr-FR" sz="1600" b="1" dirty="0">
                <a:latin typeface="Times New Roman" pitchFamily="18" charset="0"/>
                <a:cs typeface="Times New Roman" pitchFamily="18" charset="0"/>
              </a:rPr>
              <a:t>Centre Rachad pour la Promotion de la Culture, la Démocratie et la Bonne Gouvernance en Mauritanie</a:t>
            </a:r>
          </a:p>
        </p:txBody>
      </p:sp>
      <p:sp>
        <p:nvSpPr>
          <p:cNvPr id="15" name="Rectangle à coins arrondis 14"/>
          <p:cNvSpPr/>
          <p:nvPr/>
        </p:nvSpPr>
        <p:spPr>
          <a:xfrm>
            <a:off x="571472" y="1714488"/>
            <a:ext cx="7929586" cy="2000264"/>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r>
              <a:rPr lang="fr-FR" sz="3200" b="1" dirty="0" smtClean="0">
                <a:solidFill>
                  <a:srgbClr val="00B050"/>
                </a:solidFill>
                <a:latin typeface="Adobe Gothic Std B" pitchFamily="34" charset="-128"/>
                <a:ea typeface="Adobe Gothic Std B" pitchFamily="34" charset="-128"/>
              </a:rPr>
              <a:t>Les candidatures et campagnes électorales pour les élections municipales, régionales et législatives</a:t>
            </a:r>
            <a:endParaRPr lang="fr-FR" sz="3200" b="1" dirty="0">
              <a:solidFill>
                <a:srgbClr val="00B050"/>
              </a:solidFill>
              <a:latin typeface="Adobe Gothic Std B" pitchFamily="34" charset="-128"/>
              <a:ea typeface="Adobe Gothic Std B" pitchFamily="34" charset="-128"/>
            </a:endParaRPr>
          </a:p>
        </p:txBody>
      </p:sp>
      <p:sp>
        <p:nvSpPr>
          <p:cNvPr id="9" name="Espace réservé du numéro de diapositive 8"/>
          <p:cNvSpPr>
            <a:spLocks noGrp="1"/>
          </p:cNvSpPr>
          <p:nvPr>
            <p:ph type="sldNum" sz="quarter" idx="12"/>
          </p:nvPr>
        </p:nvSpPr>
        <p:spPr/>
        <p:txBody>
          <a:bodyPr/>
          <a:lstStyle/>
          <a:p>
            <a:pPr>
              <a:defRPr/>
            </a:pPr>
            <a:fld id="{7D876D28-E35A-4404-87CD-BFCDFB8CD60B}" type="slidenum">
              <a:rPr lang="fr-BE"/>
              <a:pPr>
                <a:defRPr/>
              </a:pPr>
              <a:t>1</a:t>
            </a:fld>
            <a:endParaRPr lang="fr-BE"/>
          </a:p>
        </p:txBody>
      </p:sp>
      <p:sp>
        <p:nvSpPr>
          <p:cNvPr id="10" name="Espace réservé du pied de page 8"/>
          <p:cNvSpPr>
            <a:spLocks noGrp="1"/>
          </p:cNvSpPr>
          <p:nvPr>
            <p:ph type="ftr" sz="quarter" idx="11"/>
          </p:nvPr>
        </p:nvSpPr>
        <p:spPr>
          <a:xfrm>
            <a:off x="642938" y="6356350"/>
            <a:ext cx="7429500" cy="365125"/>
          </a:xfrm>
        </p:spPr>
        <p:txBody>
          <a:bodyPr/>
          <a:lstStyle/>
          <a:p>
            <a:pPr rtl="1">
              <a:defRPr/>
            </a:pPr>
            <a:r>
              <a:rPr lang="fr-FR" sz="2000" b="1" i="1" dirty="0"/>
              <a:t>E-mail : centrerachad@gmail.com</a:t>
            </a:r>
            <a:endParaRPr lang="fr-FR" sz="2000" b="1" dirty="0"/>
          </a:p>
          <a:p>
            <a:pPr rtl="1">
              <a:defRPr/>
            </a:pPr>
            <a:r>
              <a:rPr lang="fr-FR" sz="2000" b="1" i="1" dirty="0"/>
              <a:t>Site :</a:t>
            </a:r>
            <a:r>
              <a:rPr lang="fr-FR" sz="2000" b="1" dirty="0"/>
              <a:t> </a:t>
            </a:r>
            <a:r>
              <a:rPr lang="fr-FR" sz="2000" b="1" i="1" dirty="0"/>
              <a:t>fr.centre-rachad.org</a:t>
            </a:r>
            <a:endParaRPr lang="fr-FR" sz="2000" b="1" dirty="0"/>
          </a:p>
        </p:txBody>
      </p:sp>
      <p:sp>
        <p:nvSpPr>
          <p:cNvPr id="16" name="Rectangle à coins arrondis 15"/>
          <p:cNvSpPr/>
          <p:nvPr/>
        </p:nvSpPr>
        <p:spPr>
          <a:xfrm>
            <a:off x="928662" y="3929066"/>
            <a:ext cx="7215238" cy="18573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implified Arabic Fixed" pitchFamily="49" charset="-78"/>
                <a:cs typeface="Simplified Arabic Fixed" pitchFamily="49" charset="-78"/>
              </a:rPr>
              <a:t>par </a:t>
            </a:r>
            <a:r>
              <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implified Arabic Fixed" pitchFamily="49" charset="-78"/>
                <a:cs typeface="Simplified Arabic Fixed" pitchFamily="49" charset="-78"/>
              </a:rPr>
              <a:t>Mohameden Ould Sidi dit BEDENA</a:t>
            </a:r>
          </a:p>
          <a:p>
            <a:pPr algn="ctr" fontAlgn="auto">
              <a:spcBef>
                <a:spcPts val="0"/>
              </a:spcBef>
              <a:spcAft>
                <a:spcPts val="0"/>
              </a:spcAft>
              <a:defRPr/>
            </a:pPr>
            <a:r>
              <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implified Arabic Fixed" pitchFamily="49" charset="-78"/>
                <a:cs typeface="Simplified Arabic Fixed" pitchFamily="49" charset="-78"/>
              </a:rPr>
              <a:t>Expert électoral</a:t>
            </a:r>
          </a:p>
        </p:txBody>
      </p:sp>
      <p:pic>
        <p:nvPicPr>
          <p:cNvPr id="2059" name="Picture 2" descr="C:\Users\admin\Desktop\Election 2018- 2019\Centre Rachad-Logo.jpg"/>
          <p:cNvPicPr preferRelativeResize="0">
            <a:picLocks noChangeArrowheads="1"/>
          </p:cNvPicPr>
          <p:nvPr/>
        </p:nvPicPr>
        <p:blipFill>
          <a:blip r:embed="rId2"/>
          <a:srcRect/>
          <a:stretch>
            <a:fillRect/>
          </a:stretch>
        </p:blipFill>
        <p:spPr bwMode="auto">
          <a:xfrm>
            <a:off x="8064500" y="0"/>
            <a:ext cx="1079500" cy="1079500"/>
          </a:xfrm>
          <a:prstGeom prst="rect">
            <a:avLst/>
          </a:prstGeom>
          <a:noFill/>
          <a:ln w="9525">
            <a:noFill/>
            <a:miter lim="800000"/>
            <a:headEnd/>
            <a:tailEnd/>
          </a:ln>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latin typeface="Times New Roman" pitchFamily="18" charset="0"/>
              <a:cs typeface="Times New Roman" pitchFamily="18" charset="0"/>
            </a:endParaRPr>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rot="19914860">
            <a:off x="-20651" y="2122523"/>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Quota des </a:t>
            </a:r>
            <a:r>
              <a:rPr lang="fr-FR" sz="1600" b="1" dirty="0" smtClean="0"/>
              <a:t>femmes pour les régionales</a:t>
            </a:r>
            <a:endParaRPr lang="fr-FR" sz="1600" b="1" dirty="0">
              <a:latin typeface="Times New Roman" pitchFamily="18" charset="0"/>
              <a:cs typeface="Times New Roman" pitchFamily="18" charset="0"/>
            </a:endParaRPr>
          </a:p>
        </p:txBody>
      </p: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954107"/>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Quota des </a:t>
            </a:r>
            <a:r>
              <a:rPr lang="fr-FR" sz="2800" b="1" dirty="0" smtClean="0"/>
              <a:t>femmes pour les élections régionales</a:t>
            </a:r>
            <a:endParaRPr lang="fr-FR" sz="2800" b="1" dirty="0" smtClean="0">
              <a:latin typeface="Times New Roman" pitchFamily="18" charset="0"/>
              <a:cs typeface="Times New Roman" pitchFamily="18" charset="0"/>
            </a:endParaRPr>
          </a:p>
        </p:txBody>
      </p:sp>
      <p:cxnSp>
        <p:nvCxnSpPr>
          <p:cNvPr id="21" name="Connecteur en arc 20"/>
          <p:cNvCxnSpPr/>
          <p:nvPr/>
        </p:nvCxnSpPr>
        <p:spPr>
          <a:xfrm rot="5400000">
            <a:off x="1763688" y="1412776"/>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02024" y="1052736"/>
            <a:ext cx="6102424" cy="5447645"/>
          </a:xfrm>
          <a:prstGeom prst="rect">
            <a:avLst/>
          </a:prstGeom>
        </p:spPr>
        <p:txBody>
          <a:bodyPr wrap="square">
            <a:spAutoFit/>
          </a:bodyPr>
          <a:lstStyle/>
          <a:p>
            <a:pPr marL="285750" indent="-285750">
              <a:buFont typeface="Wingdings" pitchFamily="2" charset="2"/>
              <a:buChar char="q"/>
            </a:pPr>
            <a:r>
              <a:rPr lang="fr-FR" sz="2000" b="1" dirty="0"/>
              <a:t>Sous peine d'irrecevabilité, les listes candidates aux élections </a:t>
            </a:r>
            <a:r>
              <a:rPr lang="fr-FR" sz="2000" b="1" dirty="0" smtClean="0"/>
              <a:t>régionales </a:t>
            </a:r>
            <a:r>
              <a:rPr lang="fr-FR" sz="2000" b="1" dirty="0"/>
              <a:t>doivent être établies de manière à placer les candidates à des places éligibles, en fonction du nombre des conseillers prévus</a:t>
            </a:r>
            <a:r>
              <a:rPr lang="fr-FR" sz="2000" b="1" dirty="0" smtClean="0"/>
              <a:t>.</a:t>
            </a:r>
          </a:p>
          <a:p>
            <a:pPr marL="285750" indent="-285750">
              <a:buFont typeface="Wingdings" pitchFamily="2" charset="2"/>
              <a:buChar char="q"/>
            </a:pPr>
            <a:endParaRPr lang="fr-FR" sz="2000" b="1" dirty="0"/>
          </a:p>
          <a:p>
            <a:pPr marL="285750" indent="-285750">
              <a:buFont typeface="Wingdings" pitchFamily="2" charset="2"/>
              <a:buChar char="q"/>
            </a:pPr>
            <a:r>
              <a:rPr lang="fr-FR" sz="2000" b="1" dirty="0"/>
              <a:t>Ces listes comporteront au moins </a:t>
            </a:r>
            <a:r>
              <a:rPr lang="fr-FR" sz="2000" b="1" dirty="0" smtClean="0"/>
              <a:t>:</a:t>
            </a:r>
          </a:p>
          <a:p>
            <a:pPr marL="285750" indent="-285750">
              <a:buFont typeface="Wingdings" pitchFamily="2" charset="2"/>
              <a:buChar char="q"/>
            </a:pPr>
            <a:endParaRPr lang="fr-FR" sz="2000" b="1" dirty="0"/>
          </a:p>
          <a:p>
            <a:pPr marL="742950" lvl="1" indent="-285750">
              <a:buFont typeface="Wingdings" pitchFamily="2" charset="2"/>
              <a:buChar char="ü"/>
            </a:pPr>
            <a:r>
              <a:rPr lang="fr-FR" sz="2000" b="1" dirty="0"/>
              <a:t>2 candidates pour les conseils </a:t>
            </a:r>
            <a:r>
              <a:rPr lang="fr-FR" sz="2000" b="1" dirty="0" smtClean="0"/>
              <a:t>de </a:t>
            </a:r>
            <a:r>
              <a:rPr lang="fr-FR" sz="2000" b="1" dirty="0"/>
              <a:t>11 conseillers ;</a:t>
            </a:r>
          </a:p>
          <a:p>
            <a:pPr marL="742950" lvl="1" indent="-285750">
              <a:buFont typeface="Wingdings" pitchFamily="2" charset="2"/>
              <a:buChar char="ü"/>
            </a:pPr>
            <a:r>
              <a:rPr lang="fr-FR" sz="2000" b="1" dirty="0"/>
              <a:t>3 candidates pour les conseils de 15 </a:t>
            </a:r>
            <a:r>
              <a:rPr lang="fr-FR" sz="2000" b="1" dirty="0" smtClean="0"/>
              <a:t>conseillers</a:t>
            </a:r>
            <a:r>
              <a:rPr lang="fr-FR" sz="2000" b="1" dirty="0"/>
              <a:t> ;</a:t>
            </a:r>
          </a:p>
          <a:p>
            <a:pPr marL="742950" lvl="1" indent="-285750">
              <a:buFont typeface="Wingdings" pitchFamily="2" charset="2"/>
              <a:buChar char="ü"/>
            </a:pPr>
            <a:r>
              <a:rPr lang="fr-FR" sz="2000" b="1" dirty="0"/>
              <a:t>4 candidates pour les conseils de </a:t>
            </a:r>
            <a:r>
              <a:rPr lang="fr-FR" sz="2000" b="1" dirty="0" smtClean="0"/>
              <a:t>21 conseillers;</a:t>
            </a:r>
          </a:p>
          <a:p>
            <a:pPr marL="742950" lvl="1" indent="-285750">
              <a:buFont typeface="Wingdings" pitchFamily="2" charset="2"/>
              <a:buChar char="ü"/>
            </a:pPr>
            <a:r>
              <a:rPr lang="fr-FR" sz="2000" b="1" dirty="0" smtClean="0"/>
              <a:t>5  candidates pour les conseils de plus de 21 conseillers .</a:t>
            </a:r>
          </a:p>
          <a:p>
            <a:pPr marL="742950" lvl="1" indent="-285750"/>
            <a:endParaRPr lang="fr-FR" dirty="0" smtClean="0">
              <a:solidFill>
                <a:srgbClr val="FF0000"/>
              </a:solidFill>
            </a:endParaRPr>
          </a:p>
          <a:p>
            <a:pPr marL="742950" lvl="1" indent="-285750">
              <a:buFont typeface="Wingdings" pitchFamily="2" charset="2"/>
              <a:buChar char="ü"/>
            </a:pPr>
            <a:endParaRPr lang="fr-FR" dirty="0" smtClean="0">
              <a:solidFill>
                <a:srgbClr val="FF0000"/>
              </a:solidFill>
            </a:endParaRPr>
          </a:p>
          <a:p>
            <a:pPr marL="285750" lvl="1" indent="-285750">
              <a:buFont typeface="Wingdings" pitchFamily="2" charset="2"/>
              <a:buChar char="q"/>
            </a:pPr>
            <a:r>
              <a:rPr lang="fr-FR" dirty="0">
                <a:solidFill>
                  <a:srgbClr val="FF0000"/>
                </a:solidFill>
              </a:rPr>
              <a:t>Une délibération de la CENI qui veille à l'application des présentes </a:t>
            </a:r>
            <a:r>
              <a:rPr lang="fr-FR" dirty="0" smtClean="0">
                <a:solidFill>
                  <a:srgbClr val="FF0000"/>
                </a:solidFill>
              </a:rPr>
              <a:t>dispositions, </a:t>
            </a:r>
            <a:r>
              <a:rPr lang="fr-FR" dirty="0">
                <a:solidFill>
                  <a:srgbClr val="FF0000"/>
                </a:solidFill>
              </a:rPr>
              <a:t>définira les mécanismes pour l'établissement des listes candidates appropriés à cet effet.</a:t>
            </a:r>
          </a:p>
          <a:p>
            <a:pPr lvl="1"/>
            <a:endParaRPr lang="fr-FR" dirty="0"/>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10</a:t>
            </a:fld>
            <a:endParaRPr lang="fr-BE"/>
          </a:p>
        </p:txBody>
      </p:sp>
      <p:sp>
        <p:nvSpPr>
          <p:cNvPr id="31" name="Espace réservé du pied de page 30"/>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6146" name="Picture 2" descr="C:\Users\admin\Desktop\Election 2018- 2019\Centre Rachad-Logo.jpg"/>
          <p:cNvPicPr>
            <a:picLocks noChangeAspect="1" noChangeArrowheads="1"/>
          </p:cNvPicPr>
          <p:nvPr/>
        </p:nvPicPr>
        <p:blipFill>
          <a:blip r:embed="rId3"/>
          <a:srcRect/>
          <a:stretch>
            <a:fillRect/>
          </a:stretch>
        </p:blipFill>
        <p:spPr bwMode="auto">
          <a:xfrm>
            <a:off x="285720" y="357166"/>
            <a:ext cx="1566672" cy="1545336"/>
          </a:xfrm>
          <a:prstGeom prst="rect">
            <a:avLst/>
          </a:prstGeom>
          <a:noFill/>
        </p:spPr>
      </p:pic>
    </p:spTree>
    <p:extLst>
      <p:ext uri="{BB962C8B-B14F-4D97-AF65-F5344CB8AC3E}">
        <p14:creationId xmlns:p14="http://schemas.microsoft.com/office/powerpoint/2010/main" xmlns="" val="1438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fade">
                                      <p:cBhvr>
                                        <p:cTn id="3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rot="19914860">
            <a:off x="-20651" y="2122523"/>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rPr>
              <a:t>Quota des femmes pour les législatives</a:t>
            </a:r>
          </a:p>
        </p:txBody>
      </p: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892552"/>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400" b="1" dirty="0" smtClean="0">
                <a:latin typeface="Times New Roman" pitchFamily="18" charset="0"/>
                <a:cs typeface="Times New Roman" pitchFamily="18" charset="0"/>
              </a:rPr>
              <a:t>Quota des femmes pour les élections législatives</a:t>
            </a:r>
            <a:r>
              <a:rPr lang="fr-FR" sz="2800" b="1" dirty="0" smtClean="0">
                <a:latin typeface="Times New Roman" pitchFamily="18" charset="0"/>
                <a:cs typeface="Times New Roman" pitchFamily="18" charset="0"/>
              </a:rPr>
              <a:t> </a:t>
            </a:r>
          </a:p>
        </p:txBody>
      </p:sp>
      <p:sp>
        <p:nvSpPr>
          <p:cNvPr id="29" name="Rectangle 28"/>
          <p:cNvSpPr/>
          <p:nvPr/>
        </p:nvSpPr>
        <p:spPr>
          <a:xfrm>
            <a:off x="2267744" y="6197242"/>
            <a:ext cx="6876256" cy="707886"/>
          </a:xfrm>
          <a:prstGeom prst="rect">
            <a:avLst/>
          </a:prstGeom>
        </p:spPr>
        <p:txBody>
          <a:bodyPr wrap="square">
            <a:spAutoFit/>
          </a:bodyPr>
          <a:lstStyle/>
          <a:p>
            <a:pPr algn="ctr" rtl="1"/>
            <a:r>
              <a:rPr lang="fr-FR" sz="2000" b="1" i="1" dirty="0" smtClean="0"/>
              <a:t>E-mail : centrerachad@gmail.com</a:t>
            </a:r>
            <a:endParaRPr lang="fr-FR" sz="2000" b="1" dirty="0" smtClean="0"/>
          </a:p>
          <a:p>
            <a:pPr algn="ctr" rtl="1"/>
            <a:r>
              <a:rPr lang="fr-FR" sz="2000" b="1" i="1" dirty="0" smtClean="0"/>
              <a:t>Site :</a:t>
            </a:r>
            <a:r>
              <a:rPr lang="fr-FR" sz="2000" b="1" dirty="0" smtClean="0"/>
              <a:t> </a:t>
            </a:r>
            <a:r>
              <a:rPr lang="fr-FR" sz="2000" b="1" i="1" dirty="0" smtClean="0"/>
              <a:t>fr.centre-rachad.org</a:t>
            </a:r>
            <a:endParaRPr lang="fr-FR" sz="2000" b="1" dirty="0" smtClean="0"/>
          </a:p>
        </p:txBody>
      </p:sp>
      <p:cxnSp>
        <p:nvCxnSpPr>
          <p:cNvPr id="21" name="Connecteur en arc 20"/>
          <p:cNvCxnSpPr/>
          <p:nvPr/>
        </p:nvCxnSpPr>
        <p:spPr>
          <a:xfrm rot="5400000">
            <a:off x="1763688" y="1412776"/>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267744" y="6165304"/>
            <a:ext cx="63367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Tableau 30"/>
          <p:cNvGraphicFramePr>
            <a:graphicFrameLocks noGrp="1"/>
          </p:cNvGraphicFramePr>
          <p:nvPr/>
        </p:nvGraphicFramePr>
        <p:xfrm>
          <a:off x="2483768" y="1052736"/>
          <a:ext cx="6408712" cy="3623748"/>
        </p:xfrm>
        <a:graphic>
          <a:graphicData uri="http://schemas.openxmlformats.org/drawingml/2006/table">
            <a:tbl>
              <a:tblPr firstRow="1" bandRow="1">
                <a:tableStyleId>{F5AB1C69-6EDB-4FF4-983F-18BD219EF322}</a:tableStyleId>
              </a:tblPr>
              <a:tblGrid>
                <a:gridCol w="2952328"/>
                <a:gridCol w="3456384"/>
              </a:tblGrid>
              <a:tr h="819588">
                <a:tc>
                  <a:txBody>
                    <a:bodyPr/>
                    <a:lstStyle/>
                    <a:p>
                      <a:pPr algn="ctr"/>
                      <a:r>
                        <a:rPr lang="fr-FR" sz="1800" kern="1200" dirty="0" smtClean="0"/>
                        <a:t>Circonscription à (3) sièges </a:t>
                      </a:r>
                      <a:endParaRPr lang="fr-FR" dirty="0"/>
                    </a:p>
                  </a:txBody>
                  <a:tcPr/>
                </a:tc>
                <a:tc>
                  <a:txBody>
                    <a:bodyPr/>
                    <a:lstStyle/>
                    <a:p>
                      <a:pPr algn="ctr"/>
                      <a:r>
                        <a:rPr lang="fr-FR" sz="1800" kern="1200" dirty="0" smtClean="0"/>
                        <a:t>Circonscription à plus de trois (3) sièges</a:t>
                      </a:r>
                      <a:endParaRPr lang="fr-FR" dirty="0"/>
                    </a:p>
                  </a:txBody>
                  <a:tcPr/>
                </a:tc>
              </a:tr>
              <a:tr h="1834316">
                <a:tc>
                  <a:txBody>
                    <a:bodyPr/>
                    <a:lstStyle/>
                    <a:p>
                      <a:r>
                        <a:rPr lang="fr-FR" sz="1800" b="1" kern="1200" dirty="0" smtClean="0"/>
                        <a:t>Au moins une femme candidate, en première ou deuxième position sur la liste.</a:t>
                      </a:r>
                      <a:endParaRPr lang="fr-FR" b="1" dirty="0"/>
                    </a:p>
                  </a:txBody>
                  <a:tcPr/>
                </a:tc>
                <a:tc>
                  <a:txBody>
                    <a:bodyPr/>
                    <a:lstStyle/>
                    <a:p>
                      <a:r>
                        <a:rPr lang="fr-FR" sz="1600" b="1" kern="1200" dirty="0" smtClean="0"/>
                        <a:t>Chaque liste est composée alternativement d’un candidat de chaque sexe, et ce, en tenant compte des deux principes suivants :</a:t>
                      </a:r>
                    </a:p>
                    <a:p>
                      <a:r>
                        <a:rPr lang="fr-FR" sz="1600" kern="1200" dirty="0" smtClean="0"/>
                        <a:t> </a:t>
                      </a:r>
                    </a:p>
                    <a:p>
                      <a:pPr lvl="0">
                        <a:buFont typeface="Courier New" pitchFamily="49" charset="0"/>
                        <a:buChar char="o"/>
                      </a:pPr>
                      <a:r>
                        <a:rPr lang="fr-FR" sz="1400" kern="1200" dirty="0" smtClean="0"/>
                        <a:t>    </a:t>
                      </a:r>
                      <a:r>
                        <a:rPr lang="fr-FR" sz="1400" b="1" kern="1200" dirty="0" smtClean="0"/>
                        <a:t>Au sein de chaque groupe entier de quatre (4) candidats dans l’ordre de présentation de la liste doit figurer un nombre égal de candidats de chaque sexe ;</a:t>
                      </a:r>
                    </a:p>
                    <a:p>
                      <a:pPr lvl="0">
                        <a:buFont typeface="Courier New" pitchFamily="49" charset="0"/>
                        <a:buChar char="o"/>
                      </a:pPr>
                      <a:endParaRPr lang="fr-FR" sz="1400" kern="1200" dirty="0" smtClean="0"/>
                    </a:p>
                    <a:p>
                      <a:pPr>
                        <a:buFont typeface="Courier New" pitchFamily="49" charset="0"/>
                        <a:buChar char="o"/>
                      </a:pPr>
                      <a:r>
                        <a:rPr lang="fr-FR" sz="1400" b="1" kern="1200" dirty="0" smtClean="0"/>
                        <a:t>    l’écart entre le nombre des candidats de chaque sexe ne peut être supérieur à un.</a:t>
                      </a:r>
                      <a:endParaRPr lang="fr-FR" sz="1400" b="1" dirty="0"/>
                    </a:p>
                  </a:txBody>
                  <a:tcPr/>
                </a:tc>
              </a:tr>
            </a:tbl>
          </a:graphicData>
        </a:graphic>
      </p:graphicFrame>
      <p:sp>
        <p:nvSpPr>
          <p:cNvPr id="32" name="Rectangle 31"/>
          <p:cNvSpPr/>
          <p:nvPr/>
        </p:nvSpPr>
        <p:spPr>
          <a:xfrm>
            <a:off x="2592288" y="4797152"/>
            <a:ext cx="6228184" cy="1846659"/>
          </a:xfrm>
          <a:prstGeom prst="rect">
            <a:avLst/>
          </a:prstGeom>
        </p:spPr>
        <p:txBody>
          <a:bodyPr wrap="square">
            <a:spAutoFit/>
          </a:bodyPr>
          <a:lstStyle/>
          <a:p>
            <a:pPr lvl="0" fontAlgn="base">
              <a:spcBef>
                <a:spcPct val="0"/>
              </a:spcBef>
              <a:spcAft>
                <a:spcPct val="0"/>
              </a:spcAft>
            </a:pPr>
            <a:endParaRPr lang="fr-FR" dirty="0" smtClean="0">
              <a:latin typeface="Times New Roman" pitchFamily="18" charset="0"/>
              <a:ea typeface="Calibri" pitchFamily="34" charset="0"/>
              <a:cs typeface="Times New Roman" pitchFamily="18" charset="0"/>
            </a:endParaRPr>
          </a:p>
          <a:p>
            <a:pPr lvl="0" fontAlgn="base">
              <a:spcBef>
                <a:spcPct val="0"/>
              </a:spcBef>
              <a:spcAft>
                <a:spcPct val="0"/>
              </a:spcAft>
            </a:pPr>
            <a:r>
              <a:rPr lang="fr-FR" b="1" dirty="0" smtClean="0">
                <a:latin typeface="Times New Roman" pitchFamily="18" charset="0"/>
                <a:ea typeface="Calibri" pitchFamily="34" charset="0"/>
                <a:cs typeface="Times New Roman" pitchFamily="18" charset="0"/>
              </a:rPr>
              <a:t> </a:t>
            </a:r>
            <a:r>
              <a:rPr lang="fr-FR" sz="2000" b="1" dirty="0" smtClean="0"/>
              <a:t>Une délibération de la CENI a défini les mécanismes pour l’établissement des listes candidates. Voir tableau en annexe</a:t>
            </a:r>
            <a:r>
              <a:rPr lang="fr-FR" b="1" dirty="0" smtClean="0"/>
              <a:t>.</a:t>
            </a:r>
          </a:p>
          <a:p>
            <a:pPr lvl="0" fontAlgn="base">
              <a:spcBef>
                <a:spcPct val="0"/>
              </a:spcBef>
              <a:spcAft>
                <a:spcPct val="0"/>
              </a:spcAft>
            </a:pPr>
            <a:endParaRPr lang="fr-FR"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fr-FR" dirty="0" smtClean="0"/>
          </a:p>
        </p:txBody>
      </p:sp>
      <p:pic>
        <p:nvPicPr>
          <p:cNvPr id="8194" name="Picture 2" descr="C:\Users\admin\Desktop\Centre Rachad-Logo.jpg"/>
          <p:cNvPicPr>
            <a:picLocks noChangeAspect="1" noChangeArrowheads="1"/>
          </p:cNvPicPr>
          <p:nvPr/>
        </p:nvPicPr>
        <p:blipFill>
          <a:blip r:embed="rId2"/>
          <a:srcRect/>
          <a:stretch>
            <a:fillRect/>
          </a:stretch>
        </p:blipFill>
        <p:spPr bwMode="auto">
          <a:xfrm>
            <a:off x="285720" y="285728"/>
            <a:ext cx="1566863" cy="1544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21"/>
                                        </p:tgtEl>
                                        <p:attrNameLst>
                                          <p:attrName>style.visibility</p:attrName>
                                        </p:attrNameLst>
                                      </p:cBhvr>
                                      <p:tavLst>
                                        <p:tav tm="0">
                                          <p:val>
                                            <p:strVal val="hidden"/>
                                          </p:val>
                                        </p:tav>
                                        <p:tav tm="50000">
                                          <p:val>
                                            <p:strVal val="visible"/>
                                          </p:val>
                                        </p:tav>
                                      </p:tavLst>
                                    </p:anim>
                                  </p:childTnLst>
                                </p:cTn>
                              </p:par>
                              <p:par>
                                <p:cTn id="9" presetID="36" presetClass="emph" presetSubtype="0" repeatCount="indefinite" fill="hold" nodeType="withEffect">
                                  <p:stCondLst>
                                    <p:cond delay="0"/>
                                  </p:stCondLst>
                                  <p:iterate type="lt">
                                    <p:tmPct val="10000"/>
                                  </p:iterate>
                                  <p:childTnLst>
                                    <p:animScale>
                                      <p:cBhvr>
                                        <p:cTn id="10" dur="1000" autoRev="1" fill="hold">
                                          <p:stCondLst>
                                            <p:cond delay="0"/>
                                          </p:stCondLst>
                                        </p:cTn>
                                        <p:tgtEl>
                                          <p:spTgt spid="29">
                                            <p:txEl>
                                              <p:pRg st="0" end="0"/>
                                            </p:txEl>
                                          </p:spTgt>
                                        </p:tgtEl>
                                      </p:cBhvr>
                                      <p:to x="80000" y="100000"/>
                                    </p:animScale>
                                    <p:anim by="(#ppt_w*0.10)" calcmode="lin" valueType="num">
                                      <p:cBhvr>
                                        <p:cTn id="11" dur="1000" autoRev="1" fill="hold">
                                          <p:stCondLst>
                                            <p:cond delay="0"/>
                                          </p:stCondLst>
                                        </p:cTn>
                                        <p:tgtEl>
                                          <p:spTgt spid="29">
                                            <p:txEl>
                                              <p:pRg st="0" end="0"/>
                                            </p:txEl>
                                          </p:spTgt>
                                        </p:tgtEl>
                                        <p:attrNameLst>
                                          <p:attrName>ppt_x</p:attrName>
                                        </p:attrNameLst>
                                      </p:cBhvr>
                                    </p:anim>
                                    <p:anim by="(-#ppt_w*0.10)" calcmode="lin" valueType="num">
                                      <p:cBhvr>
                                        <p:cTn id="12" dur="1000" autoRev="1" fill="hold">
                                          <p:stCondLst>
                                            <p:cond delay="0"/>
                                          </p:stCondLst>
                                        </p:cTn>
                                        <p:tgtEl>
                                          <p:spTgt spid="29">
                                            <p:txEl>
                                              <p:pRg st="0" end="0"/>
                                            </p:txEl>
                                          </p:spTgt>
                                        </p:tgtEl>
                                        <p:attrNameLst>
                                          <p:attrName>ppt_y</p:attrName>
                                        </p:attrNameLst>
                                      </p:cBhvr>
                                    </p:anim>
                                    <p:animRot by="-480000">
                                      <p:cBhvr>
                                        <p:cTn id="13" dur="1000" autoRev="1" fill="hold">
                                          <p:stCondLst>
                                            <p:cond delay="0"/>
                                          </p:stCondLst>
                                        </p:cTn>
                                        <p:tgtEl>
                                          <p:spTgt spid="29">
                                            <p:txEl>
                                              <p:pRg st="0" end="0"/>
                                            </p:txEl>
                                          </p:spTgt>
                                        </p:tgtEl>
                                        <p:attrNameLst>
                                          <p:attrName>r</p:attrName>
                                        </p:attrNameLst>
                                      </p:cBhvr>
                                    </p:animRot>
                                  </p:childTnLst>
                                </p:cTn>
                              </p:par>
                              <p:par>
                                <p:cTn id="14" presetID="36" presetClass="emph" presetSubtype="0" repeatCount="indefinite" fill="hold" nodeType="withEffect">
                                  <p:stCondLst>
                                    <p:cond delay="0"/>
                                  </p:stCondLst>
                                  <p:iterate type="lt">
                                    <p:tmPct val="10000"/>
                                  </p:iterate>
                                  <p:childTnLst>
                                    <p:animScale>
                                      <p:cBhvr>
                                        <p:cTn id="15" dur="1000" autoRev="1" fill="hold">
                                          <p:stCondLst>
                                            <p:cond delay="0"/>
                                          </p:stCondLst>
                                        </p:cTn>
                                        <p:tgtEl>
                                          <p:spTgt spid="29">
                                            <p:txEl>
                                              <p:pRg st="1" end="1"/>
                                            </p:txEl>
                                          </p:spTgt>
                                        </p:tgtEl>
                                      </p:cBhvr>
                                      <p:to x="80000" y="100000"/>
                                    </p:animScale>
                                    <p:anim by="(#ppt_w*0.10)" calcmode="lin" valueType="num">
                                      <p:cBhvr>
                                        <p:cTn id="16" dur="1000" autoRev="1" fill="hold">
                                          <p:stCondLst>
                                            <p:cond delay="0"/>
                                          </p:stCondLst>
                                        </p:cTn>
                                        <p:tgtEl>
                                          <p:spTgt spid="29">
                                            <p:txEl>
                                              <p:pRg st="1" end="1"/>
                                            </p:txEl>
                                          </p:spTgt>
                                        </p:tgtEl>
                                        <p:attrNameLst>
                                          <p:attrName>ppt_x</p:attrName>
                                        </p:attrNameLst>
                                      </p:cBhvr>
                                    </p:anim>
                                    <p:anim by="(-#ppt_w*0.10)" calcmode="lin" valueType="num">
                                      <p:cBhvr>
                                        <p:cTn id="17" dur="1000" autoRev="1" fill="hold">
                                          <p:stCondLst>
                                            <p:cond delay="0"/>
                                          </p:stCondLst>
                                        </p:cTn>
                                        <p:tgtEl>
                                          <p:spTgt spid="29">
                                            <p:txEl>
                                              <p:pRg st="1" end="1"/>
                                            </p:txEl>
                                          </p:spTgt>
                                        </p:tgtEl>
                                        <p:attrNameLst>
                                          <p:attrName>ppt_y</p:attrName>
                                        </p:attrNameLst>
                                      </p:cBhvr>
                                    </p:anim>
                                    <p:animRot by="-480000">
                                      <p:cBhvr>
                                        <p:cTn id="18" dur="1000" autoRev="1" fill="hold">
                                          <p:stCondLst>
                                            <p:cond delay="0"/>
                                          </p:stCondLst>
                                        </p:cTn>
                                        <p:tgtEl>
                                          <p:spTgt spid="29">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2">
                                            <p:txEl>
                                              <p:pRg st="1" end="1"/>
                                            </p:txEl>
                                          </p:spTgt>
                                        </p:tgtEl>
                                        <p:attrNameLst>
                                          <p:attrName>style.visibility</p:attrName>
                                        </p:attrNameLst>
                                      </p:cBhvr>
                                      <p:to>
                                        <p:strVal val="visible"/>
                                      </p:to>
                                    </p:set>
                                    <p:animEffect transition="in" filter="fade">
                                      <p:cBhvr>
                                        <p:cTn id="27" dur="20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smtClean="0"/>
              <a:t>Dépôt des </a:t>
            </a:r>
            <a:r>
              <a:rPr lang="fr-FR" sz="2800" b="1" dirty="0"/>
              <a:t>candidatures</a:t>
            </a:r>
            <a:endParaRPr lang="fr-FR" sz="2800" b="1" dirty="0" smtClean="0">
              <a:latin typeface="Times New Roman" pitchFamily="18" charset="0"/>
              <a:cs typeface="Times New Roman" pitchFamily="18" charset="0"/>
            </a:endParaRPr>
          </a:p>
        </p:txBody>
      </p:sp>
      <p:cxnSp>
        <p:nvCxnSpPr>
          <p:cNvPr id="21" name="Connecteur en arc 20"/>
          <p:cNvCxnSpPr/>
          <p:nvPr/>
        </p:nvCxnSpPr>
        <p:spPr>
          <a:xfrm rot="5400000">
            <a:off x="1763688" y="4005064"/>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0651" y="471481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Dépôt de candidatures</a:t>
            </a:r>
            <a:endParaRPr lang="fr-FR" sz="1600" b="1" dirty="0" smtClean="0">
              <a:solidFill>
                <a:schemeClr val="bg1"/>
              </a:solidFill>
            </a:endParaRPr>
          </a:p>
        </p:txBody>
      </p:sp>
      <p:sp>
        <p:nvSpPr>
          <p:cNvPr id="37" name="Ellipse 36"/>
          <p:cNvSpPr/>
          <p:nvPr/>
        </p:nvSpPr>
        <p:spPr>
          <a:xfrm rot="19914860">
            <a:off x="-20651" y="212252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4" name="Rectangle 3"/>
          <p:cNvSpPr/>
          <p:nvPr/>
        </p:nvSpPr>
        <p:spPr>
          <a:xfrm>
            <a:off x="2286000" y="1052736"/>
            <a:ext cx="6534472" cy="5632311"/>
          </a:xfrm>
          <a:prstGeom prst="rect">
            <a:avLst/>
          </a:prstGeom>
        </p:spPr>
        <p:txBody>
          <a:bodyPr wrap="square">
            <a:spAutoFit/>
          </a:bodyPr>
          <a:lstStyle/>
          <a:p>
            <a:pPr marL="285750" indent="-285750">
              <a:buFont typeface="Wingdings" pitchFamily="2" charset="2"/>
              <a:buChar char="q"/>
            </a:pPr>
            <a:r>
              <a:rPr lang="fr-FR" b="1" dirty="0">
                <a:solidFill>
                  <a:srgbClr val="FF0000"/>
                </a:solidFill>
              </a:rPr>
              <a:t>La liste est déposée auprès du représentant local de la CENI, entre le soixantième (60) jour et le cinquantième (50) jour précédant le scrutin </a:t>
            </a:r>
            <a:r>
              <a:rPr lang="fr-FR" b="1" dirty="0" smtClean="0">
                <a:solidFill>
                  <a:srgbClr val="FF0000"/>
                </a:solidFill>
              </a:rPr>
              <a:t>à Minuit. Un </a:t>
            </a:r>
            <a:r>
              <a:rPr lang="fr-FR" b="1" dirty="0">
                <a:solidFill>
                  <a:srgbClr val="FF0000"/>
                </a:solidFill>
              </a:rPr>
              <a:t>récépissé provisoire est délivré au mandataire</a:t>
            </a:r>
            <a:r>
              <a:rPr lang="fr-FR" b="1" dirty="0" smtClean="0">
                <a:solidFill>
                  <a:srgbClr val="FF0000"/>
                </a:solidFill>
              </a:rPr>
              <a:t>.</a:t>
            </a:r>
          </a:p>
          <a:p>
            <a:pPr marL="285750" indent="-285750"/>
            <a:endParaRPr lang="fr-FR" b="1" dirty="0"/>
          </a:p>
          <a:p>
            <a:pPr marL="285750" indent="-285750">
              <a:buFont typeface="Wingdings" pitchFamily="2" charset="2"/>
              <a:buChar char="q"/>
            </a:pPr>
            <a:r>
              <a:rPr lang="fr-FR" b="1" dirty="0"/>
              <a:t>Un registre spécial est tenu pour l'enregistrement de toutes les listes reçues avec l'indication de la date et de l'heure de leur réception</a:t>
            </a:r>
            <a:r>
              <a:rPr lang="fr-FR" b="1" dirty="0" smtClean="0"/>
              <a:t>.</a:t>
            </a:r>
          </a:p>
          <a:p>
            <a:pPr marL="285750" indent="-285750"/>
            <a:endParaRPr lang="fr-FR" b="1" dirty="0"/>
          </a:p>
          <a:p>
            <a:pPr>
              <a:buFont typeface="Wingdings" pitchFamily="2" charset="2"/>
              <a:buChar char="q"/>
            </a:pPr>
            <a:r>
              <a:rPr lang="fr-FR" b="1" dirty="0"/>
              <a:t>Après validation, un récépissé définitif est délivré par la CENI</a:t>
            </a:r>
            <a:r>
              <a:rPr lang="fr-FR" b="1" dirty="0" smtClean="0"/>
              <a:t>.</a:t>
            </a:r>
          </a:p>
          <a:p>
            <a:endParaRPr lang="fr-FR" b="1" dirty="0">
              <a:effectLst/>
            </a:endParaRPr>
          </a:p>
          <a:p>
            <a:pPr marL="285750" indent="-285750">
              <a:buFont typeface="Wingdings" pitchFamily="2" charset="2"/>
              <a:buChar char="q"/>
            </a:pPr>
            <a:r>
              <a:rPr lang="fr-FR" b="1" dirty="0"/>
              <a:t>Les noms des candidats auxquels un récépissé définitif a été délivré sont immédiatement portés à la connaissance des électeurs par voie d'affiche. </a:t>
            </a:r>
            <a:endParaRPr lang="fr-FR" b="1" dirty="0" smtClean="0"/>
          </a:p>
          <a:p>
            <a:pPr marL="285750" indent="-285750">
              <a:buFont typeface="Wingdings" pitchFamily="2" charset="2"/>
              <a:buChar char="q"/>
            </a:pPr>
            <a:endParaRPr lang="fr-FR" b="1" dirty="0" smtClean="0"/>
          </a:p>
          <a:p>
            <a:pPr marL="285750" indent="-285750">
              <a:buFont typeface="Wingdings" pitchFamily="2" charset="2"/>
              <a:buChar char="q"/>
            </a:pPr>
            <a:r>
              <a:rPr lang="fr-FR" b="1" dirty="0" smtClean="0"/>
              <a:t>Aucun </a:t>
            </a:r>
            <a:r>
              <a:rPr lang="fr-FR" b="1" dirty="0"/>
              <a:t>retrait de candidature n'est admis après ce dépôt. </a:t>
            </a:r>
            <a:endParaRPr lang="fr-FR" b="1" dirty="0" smtClean="0"/>
          </a:p>
          <a:p>
            <a:pPr marL="285750" indent="-285750">
              <a:buFont typeface="Wingdings" pitchFamily="2" charset="2"/>
              <a:buChar char="q"/>
            </a:pPr>
            <a:endParaRPr lang="fr-FR" b="1" dirty="0"/>
          </a:p>
          <a:p>
            <a:pPr marL="285750" indent="-285750">
              <a:buFont typeface="Wingdings" pitchFamily="2" charset="2"/>
              <a:buChar char="q"/>
            </a:pPr>
            <a:r>
              <a:rPr lang="fr-FR" b="1" dirty="0"/>
              <a:t>Toutefois, en cas de décès, le mandataire de la liste est tenu de la compléter avant l'ouverture du scrutin.</a:t>
            </a:r>
          </a:p>
          <a:p>
            <a:endParaRPr lang="fr-FR" dirty="0">
              <a:effectLst/>
            </a:endParaRPr>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12</a:t>
            </a:fld>
            <a:endParaRPr lang="fr-BE"/>
          </a:p>
        </p:txBody>
      </p:sp>
      <p:sp>
        <p:nvSpPr>
          <p:cNvPr id="31" name="Espace réservé du pied de page 30"/>
          <p:cNvSpPr>
            <a:spLocks noGrp="1"/>
          </p:cNvSpPr>
          <p:nvPr>
            <p:ph type="ftr" sz="quarter" idx="11"/>
          </p:nvPr>
        </p:nvSpPr>
        <p:spPr/>
        <p:txBody>
          <a:bodyPr/>
          <a:lstStyle/>
          <a:p>
            <a:r>
              <a:rPr lang="fr-BE" dirty="0" smtClean="0">
                <a:hlinkClick r:id="rId2"/>
              </a:rPr>
              <a:t>CENTRERACHAD@GMAIL.COM</a:t>
            </a:r>
            <a:endParaRPr lang="fr-BE" dirty="0" smtClean="0"/>
          </a:p>
          <a:p>
            <a:endParaRPr lang="fr-BE" dirty="0"/>
          </a:p>
        </p:txBody>
      </p:sp>
      <p:pic>
        <p:nvPicPr>
          <p:cNvPr id="15362" name="Picture 2" descr="C:\Users\admin\Desktop\Election 2018- 2019\Centre Rachad-Logo.jpg"/>
          <p:cNvPicPr>
            <a:picLocks noChangeAspect="1" noChangeArrowheads="1"/>
          </p:cNvPicPr>
          <p:nvPr/>
        </p:nvPicPr>
        <p:blipFill>
          <a:blip r:embed="rId3"/>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18665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par>
                                <p:cTn id="7" presetID="10" presetClass="emph" presetSubtype="0" repeatCount="indefinite" fill="hold" grpId="0" nodeType="withEffect">
                                  <p:stCondLst>
                                    <p:cond delay="0"/>
                                  </p:stCondLst>
                                  <p:childTnLst>
                                    <p:anim calcmode="discrete" valueType="str">
                                      <p:cBhvr override="childStyle">
                                        <p:cTn id="8"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8052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indent="-285750" algn="ctr"/>
            <a:r>
              <a:rPr lang="fr-FR" sz="2800" b="1" dirty="0" smtClean="0"/>
              <a:t>Validation des candidatures</a:t>
            </a:r>
          </a:p>
        </p:txBody>
      </p: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en arc 37"/>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1147" y="557075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fr-FR" sz="1600" b="1" dirty="0" smtClean="0"/>
              <a:t>Validation des candidatures</a:t>
            </a:r>
          </a:p>
        </p:txBody>
      </p:sp>
      <p:cxnSp>
        <p:nvCxnSpPr>
          <p:cNvPr id="39" name="Connecteur en arc 38"/>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1763688" y="4869160"/>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rot="19914860">
            <a:off x="-5086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41" name="Connecteur en arc 40"/>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19914860">
            <a:off x="-50861" y="2114367"/>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2" name="Rectangle 1"/>
          <p:cNvSpPr/>
          <p:nvPr/>
        </p:nvSpPr>
        <p:spPr>
          <a:xfrm>
            <a:off x="2555776" y="980728"/>
            <a:ext cx="6016182" cy="5386090"/>
          </a:xfrm>
          <a:prstGeom prst="rect">
            <a:avLst/>
          </a:prstGeom>
        </p:spPr>
        <p:txBody>
          <a:bodyPr wrap="square">
            <a:spAutoFit/>
          </a:bodyPr>
          <a:lstStyle/>
          <a:p>
            <a:pPr marL="285750" indent="-285750"/>
            <a:endParaRPr lang="fr-FR" b="1" dirty="0" smtClean="0"/>
          </a:p>
          <a:p>
            <a:pPr marL="285750" indent="-285750"/>
            <a:endParaRPr lang="fr-FR" b="1" dirty="0" smtClean="0"/>
          </a:p>
          <a:p>
            <a:pPr marL="285750" indent="-285750">
              <a:buFont typeface="Wingdings" pitchFamily="2" charset="2"/>
              <a:buChar char="q"/>
            </a:pPr>
            <a:r>
              <a:rPr lang="fr-FR" sz="2800" dirty="0" smtClean="0"/>
              <a:t>La </a:t>
            </a:r>
            <a:r>
              <a:rPr lang="fr-FR" sz="2800" dirty="0"/>
              <a:t>CENI est chargée de contrôler la validité des listes candidates </a:t>
            </a:r>
            <a:r>
              <a:rPr lang="fr-FR" sz="2800" u="sng" dirty="0"/>
              <a:t>avant le quarantième </a:t>
            </a:r>
            <a:r>
              <a:rPr lang="fr-FR" sz="2800" u="sng" dirty="0" smtClean="0"/>
              <a:t> (40) jour </a:t>
            </a:r>
            <a:r>
              <a:rPr lang="fr-FR" sz="2800" u="sng" dirty="0"/>
              <a:t>précédant </a:t>
            </a:r>
            <a:r>
              <a:rPr lang="fr-FR" sz="2800" u="sng" dirty="0" smtClean="0"/>
              <a:t>l'élection.</a:t>
            </a:r>
          </a:p>
          <a:p>
            <a:pPr marL="285750" indent="-285750">
              <a:buFont typeface="Wingdings" pitchFamily="2" charset="2"/>
              <a:buChar char="q"/>
            </a:pPr>
            <a:endParaRPr lang="fr-FR" sz="2800" dirty="0" smtClean="0"/>
          </a:p>
          <a:p>
            <a:pPr marL="285750" indent="-285750">
              <a:buFont typeface="Wingdings" pitchFamily="2" charset="2"/>
              <a:buChar char="q"/>
            </a:pPr>
            <a:r>
              <a:rPr lang="fr-FR" sz="2800" dirty="0" smtClean="0"/>
              <a:t>Les </a:t>
            </a:r>
            <a:r>
              <a:rPr lang="fr-FR" sz="2800" dirty="0"/>
              <a:t>décisions de la CENI sont susceptibles de recours </a:t>
            </a:r>
            <a:r>
              <a:rPr lang="fr-FR" sz="2800" u="sng" dirty="0" smtClean="0"/>
              <a:t>dans un délai maximum de huit (</a:t>
            </a:r>
            <a:r>
              <a:rPr lang="fr-FR" sz="2800" b="1" u="sng" dirty="0" smtClean="0"/>
              <a:t>8</a:t>
            </a:r>
            <a:r>
              <a:rPr lang="fr-FR" sz="2800" u="sng" dirty="0" smtClean="0"/>
              <a:t>) jours devant le Conseil constitutionnel ou  la Cour Suprême</a:t>
            </a:r>
            <a:r>
              <a:rPr lang="fr-FR" sz="2800" dirty="0" smtClean="0"/>
              <a:t> selon le cas , qui </a:t>
            </a:r>
            <a:r>
              <a:rPr lang="fr-FR" sz="2800" dirty="0"/>
              <a:t>statue en dernier ressort</a:t>
            </a:r>
            <a:r>
              <a:rPr lang="fr-FR" sz="2800" dirty="0" smtClean="0"/>
              <a:t>.</a:t>
            </a:r>
            <a:endParaRPr lang="fr-FR" sz="2800" dirty="0"/>
          </a:p>
        </p:txBody>
      </p:sp>
      <p:sp>
        <p:nvSpPr>
          <p:cNvPr id="25" name="Espace réservé du numéro de diapositive 24"/>
          <p:cNvSpPr>
            <a:spLocks noGrp="1"/>
          </p:cNvSpPr>
          <p:nvPr>
            <p:ph type="sldNum" sz="quarter" idx="12"/>
          </p:nvPr>
        </p:nvSpPr>
        <p:spPr/>
        <p:txBody>
          <a:bodyPr/>
          <a:lstStyle/>
          <a:p>
            <a:fld id="{CF4668DC-857F-487D-BFFA-8C0CA5037977}" type="slidenum">
              <a:rPr lang="fr-BE" smtClean="0"/>
              <a:pPr/>
              <a:t>13</a:t>
            </a:fld>
            <a:endParaRPr lang="fr-BE"/>
          </a:p>
        </p:txBody>
      </p:sp>
      <p:sp>
        <p:nvSpPr>
          <p:cNvPr id="26" name="Espace réservé du pied de page 25"/>
          <p:cNvSpPr>
            <a:spLocks noGrp="1"/>
          </p:cNvSpPr>
          <p:nvPr>
            <p:ph type="ftr" sz="quarter" idx="11"/>
          </p:nvPr>
        </p:nvSpPr>
        <p:spPr/>
        <p:txBody>
          <a:bodyPr/>
          <a:lstStyle/>
          <a:p>
            <a:r>
              <a:rPr lang="fr-BE" dirty="0" smtClean="0">
                <a:hlinkClick r:id="rId2"/>
              </a:rPr>
              <a:t>centrerachad@gmail.com</a:t>
            </a:r>
            <a:endParaRPr lang="fr-BE" dirty="0" smtClean="0"/>
          </a:p>
          <a:p>
            <a:endParaRPr lang="fr-BE" dirty="0"/>
          </a:p>
        </p:txBody>
      </p:sp>
      <p:pic>
        <p:nvPicPr>
          <p:cNvPr id="16386" name="Picture 2" descr="C:\Users\admin\Desktop\Election 2018- 2019\Centre Rachad-Logo.jpg"/>
          <p:cNvPicPr>
            <a:picLocks noChangeAspect="1" noChangeArrowheads="1"/>
          </p:cNvPicPr>
          <p:nvPr/>
        </p:nvPicPr>
        <p:blipFill>
          <a:blip r:embed="rId3"/>
          <a:srcRect/>
          <a:stretch>
            <a:fillRect/>
          </a:stretch>
        </p:blipFill>
        <p:spPr bwMode="auto">
          <a:xfrm>
            <a:off x="357158" y="285728"/>
            <a:ext cx="1566672" cy="1545336"/>
          </a:xfrm>
          <a:prstGeom prst="rect">
            <a:avLst/>
          </a:prstGeom>
          <a:noFill/>
        </p:spPr>
      </p:pic>
    </p:spTree>
    <p:extLst>
      <p:ext uri="{BB962C8B-B14F-4D97-AF65-F5344CB8AC3E}">
        <p14:creationId xmlns:p14="http://schemas.microsoft.com/office/powerpoint/2010/main" xmlns="" val="41146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smtClean="0"/>
              <a:t>Le programme de campagne électorale</a:t>
            </a:r>
            <a:endParaRPr lang="fr-FR" sz="2800" b="1" dirty="0" smtClean="0">
              <a:latin typeface="Times New Roman" pitchFamily="18" charset="0"/>
              <a:cs typeface="Times New Roman" pitchFamily="18" charset="0"/>
            </a:endParaRPr>
          </a:p>
        </p:txBody>
      </p:sp>
      <p:cxnSp>
        <p:nvCxnSpPr>
          <p:cNvPr id="21" name="Connecteur en arc 20"/>
          <p:cNvCxnSpPr/>
          <p:nvPr/>
        </p:nvCxnSpPr>
        <p:spPr>
          <a:xfrm rot="5400000">
            <a:off x="1763688" y="4005064"/>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0651" y="471481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 programme de campagne électorale</a:t>
            </a:r>
            <a:endParaRPr lang="fr-FR" sz="1600" b="1" dirty="0" smtClean="0">
              <a:latin typeface="Times New Roman" pitchFamily="18" charset="0"/>
              <a:cs typeface="Times New Roman" pitchFamily="18" charset="0"/>
            </a:endParaRPr>
          </a:p>
        </p:txBody>
      </p:sp>
      <p:sp>
        <p:nvSpPr>
          <p:cNvPr id="37" name="Ellipse 36"/>
          <p:cNvSpPr/>
          <p:nvPr/>
        </p:nvSpPr>
        <p:spPr>
          <a:xfrm rot="19914860">
            <a:off x="-20651" y="212252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4" name="Rectangle 3"/>
          <p:cNvSpPr/>
          <p:nvPr/>
        </p:nvSpPr>
        <p:spPr>
          <a:xfrm>
            <a:off x="2286000" y="1052736"/>
            <a:ext cx="6534472" cy="5170646"/>
          </a:xfrm>
          <a:prstGeom prst="rect">
            <a:avLst/>
          </a:prstGeom>
        </p:spPr>
        <p:txBody>
          <a:bodyPr wrap="square">
            <a:spAutoFit/>
          </a:bodyPr>
          <a:lstStyle/>
          <a:p>
            <a:pPr lvl="0"/>
            <a:endParaRPr lang="fr-FR" sz="2400" dirty="0" smtClean="0"/>
          </a:p>
          <a:p>
            <a:pPr lvl="0">
              <a:buFont typeface="Wingdings" pitchFamily="2" charset="2"/>
              <a:buChar char="q"/>
            </a:pPr>
            <a:r>
              <a:rPr lang="fr-FR" sz="2400" dirty="0" smtClean="0"/>
              <a:t>Toute liste candidate doit, </a:t>
            </a:r>
            <a:r>
              <a:rPr lang="fr-FR" sz="2400" u="sng" dirty="0" smtClean="0"/>
              <a:t>cinq (5) jours au moins avant le début de la campagne électorale</a:t>
            </a:r>
            <a:r>
              <a:rPr lang="fr-FR" sz="2400" dirty="0" smtClean="0"/>
              <a:t>, déposer auprès des représentants  locaux de la CENI et de l’Administration , son programme de campagne électorale couvrant  toute  la durée de celle-ci.</a:t>
            </a:r>
          </a:p>
          <a:p>
            <a:pPr lvl="0"/>
            <a:endParaRPr lang="fr-FR" sz="2400" dirty="0" smtClean="0"/>
          </a:p>
          <a:p>
            <a:pPr lvl="0">
              <a:buFont typeface="Wingdings" pitchFamily="2" charset="2"/>
              <a:buChar char="q"/>
            </a:pPr>
            <a:r>
              <a:rPr lang="fr-FR" sz="2400" dirty="0" smtClean="0"/>
              <a:t>La CENI et l’Autorité Administrative locale délivrent, chacune en ce qui la concerne, récépissé du programme et informent le mandataire de la liste candidate de leurs éventuelles observations sur ce programme, </a:t>
            </a:r>
            <a:r>
              <a:rPr lang="fr-FR" sz="2400" u="sng" dirty="0" smtClean="0"/>
              <a:t>au plus tard, deux (2) jours avant le début de la campagne électorale. </a:t>
            </a:r>
          </a:p>
          <a:p>
            <a:endParaRPr lang="fr-FR" dirty="0">
              <a:effectLst/>
            </a:endParaRPr>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14</a:t>
            </a:fld>
            <a:endParaRPr lang="fr-BE"/>
          </a:p>
        </p:txBody>
      </p:sp>
      <p:sp>
        <p:nvSpPr>
          <p:cNvPr id="31" name="Espace réservé du pied de page 30"/>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15362" name="Picture 2" descr="C:\Users\admin\Desktop\Election 2018- 2019\Centre Rachad-Logo.jpg"/>
          <p:cNvPicPr>
            <a:picLocks noChangeAspect="1" noChangeArrowheads="1"/>
          </p:cNvPicPr>
          <p:nvPr/>
        </p:nvPicPr>
        <p:blipFill>
          <a:blip r:embed="rId3"/>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18665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par>
                                <p:cTn id="7" presetID="10" presetClass="emph" presetSubtype="0" repeatCount="indefinite" fill="hold" grpId="0" nodeType="withEffect">
                                  <p:stCondLst>
                                    <p:cond delay="0"/>
                                  </p:stCondLst>
                                  <p:childTnLst>
                                    <p:anim calcmode="discrete" valueType="str">
                                      <p:cBhvr override="childStyle">
                                        <p:cTn id="8"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fr-FR" sz="2800" b="1" dirty="0" smtClean="0"/>
              <a:t>Déroulement de la campagne électorale</a:t>
            </a:r>
          </a:p>
        </p:txBody>
      </p:sp>
      <p:cxnSp>
        <p:nvCxnSpPr>
          <p:cNvPr id="21" name="Connecteur en arc 20"/>
          <p:cNvCxnSpPr/>
          <p:nvPr/>
        </p:nvCxnSpPr>
        <p:spPr>
          <a:xfrm rot="5400000">
            <a:off x="1763688" y="4005064"/>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0651" y="471481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Déroulement de la campagne électorale</a:t>
            </a:r>
          </a:p>
        </p:txBody>
      </p:sp>
      <p:sp>
        <p:nvSpPr>
          <p:cNvPr id="37" name="Ellipse 36"/>
          <p:cNvSpPr/>
          <p:nvPr/>
        </p:nvSpPr>
        <p:spPr>
          <a:xfrm rot="19914860">
            <a:off x="-20651" y="212252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4" name="Rectangle 3"/>
          <p:cNvSpPr/>
          <p:nvPr/>
        </p:nvSpPr>
        <p:spPr>
          <a:xfrm>
            <a:off x="2286000" y="1052736"/>
            <a:ext cx="6534472" cy="5601533"/>
          </a:xfrm>
          <a:prstGeom prst="rect">
            <a:avLst/>
          </a:prstGeom>
        </p:spPr>
        <p:txBody>
          <a:bodyPr wrap="square">
            <a:spAutoFit/>
          </a:bodyPr>
          <a:lstStyle/>
          <a:p>
            <a:r>
              <a:rPr lang="fr-FR" sz="2000" b="1" dirty="0" smtClean="0"/>
              <a:t>Elles accordent, chacune en ce qui la concerne, toutes les facilités nécessaires au bon déroulement de la campagne électorale.</a:t>
            </a:r>
          </a:p>
          <a:p>
            <a:endParaRPr lang="fr-FR" sz="2000" b="1" dirty="0" smtClean="0"/>
          </a:p>
          <a:p>
            <a:r>
              <a:rPr lang="fr-FR" sz="2000" b="1" u="sng" dirty="0" smtClean="0"/>
              <a:t>Le mandataire de la liste </a:t>
            </a:r>
            <a:r>
              <a:rPr lang="fr-FR" sz="2000" b="1" dirty="0" smtClean="0"/>
              <a:t>coordonne avec la CENI et l'Autorité Administrative l'ensemble des actions relatives à la campagne électorale.</a:t>
            </a:r>
          </a:p>
          <a:p>
            <a:endParaRPr lang="fr-FR" sz="2000" b="1" dirty="0" smtClean="0"/>
          </a:p>
          <a:p>
            <a:pPr lvl="0"/>
            <a:r>
              <a:rPr lang="fr-FR" sz="2000" b="1" dirty="0" smtClean="0"/>
              <a:t>La CENI veille, en collaboration avec toutes les parties, au bon déroulement de la campagne électorale.</a:t>
            </a:r>
          </a:p>
          <a:p>
            <a:pPr lvl="0"/>
            <a:endParaRPr lang="fr-FR" sz="2000" b="1" dirty="0" smtClean="0"/>
          </a:p>
          <a:p>
            <a:pPr lvl="0"/>
            <a:r>
              <a:rPr lang="fr-FR" sz="2000" b="1" dirty="0" smtClean="0"/>
              <a:t>Dans ce cadre, et si elle le juge opportun, elle peut requérir l’appui de la DEGAPE.</a:t>
            </a:r>
          </a:p>
          <a:p>
            <a:pPr lvl="0"/>
            <a:endParaRPr lang="fr-FR" sz="2000" b="1" dirty="0" smtClean="0"/>
          </a:p>
          <a:p>
            <a:pPr lvl="0"/>
            <a:r>
              <a:rPr lang="fr-FR" sz="2000" b="1" dirty="0" smtClean="0"/>
              <a:t>Le ministre de l’intérieur assure la sécurité du processus électoral et coordonne, le cas échéant, avec la CENI les mesures appropriées à cette fin.</a:t>
            </a:r>
          </a:p>
          <a:p>
            <a:endParaRPr lang="fr-FR" dirty="0">
              <a:effectLst/>
            </a:endParaRPr>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15</a:t>
            </a:fld>
            <a:endParaRPr lang="fr-BE"/>
          </a:p>
        </p:txBody>
      </p:sp>
      <p:sp>
        <p:nvSpPr>
          <p:cNvPr id="31" name="Espace réservé du pied de page 30"/>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15362" name="Picture 2" descr="C:\Users\admin\Desktop\Election 2018- 2019\Centre Rachad-Logo.jpg"/>
          <p:cNvPicPr>
            <a:picLocks noChangeAspect="1" noChangeArrowheads="1"/>
          </p:cNvPicPr>
          <p:nvPr/>
        </p:nvPicPr>
        <p:blipFill>
          <a:blip r:embed="rId3"/>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18665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par>
                                <p:cTn id="7" presetID="10" presetClass="emph" presetSubtype="0" repeatCount="indefinite" fill="hold" grpId="0" nodeType="withEffect">
                                  <p:stCondLst>
                                    <p:cond delay="0"/>
                                  </p:stCondLst>
                                  <p:childTnLst>
                                    <p:anim calcmode="discrete" valueType="str">
                                      <p:cBhvr override="childStyle">
                                        <p:cTn id="8"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84775"/>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3200" b="1" dirty="0" smtClean="0"/>
              <a:t>Les réunions électorales</a:t>
            </a:r>
            <a:endParaRPr lang="fr-FR" sz="3200" b="1" dirty="0" smtClean="0">
              <a:latin typeface="Times New Roman" pitchFamily="18" charset="0"/>
              <a:cs typeface="Times New Roman" pitchFamily="18" charset="0"/>
            </a:endParaRPr>
          </a:p>
        </p:txBody>
      </p:sp>
      <p:cxnSp>
        <p:nvCxnSpPr>
          <p:cNvPr id="21" name="Connecteur en arc 20"/>
          <p:cNvCxnSpPr/>
          <p:nvPr/>
        </p:nvCxnSpPr>
        <p:spPr>
          <a:xfrm rot="5400000">
            <a:off x="1763688" y="4005064"/>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0651" y="471481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Les réunions électorales</a:t>
            </a:r>
            <a:endParaRPr lang="fr-FR" sz="1600" b="1" dirty="0" smtClean="0">
              <a:latin typeface="Times New Roman" pitchFamily="18" charset="0"/>
              <a:cs typeface="Times New Roman" pitchFamily="18" charset="0"/>
            </a:endParaRPr>
          </a:p>
        </p:txBody>
      </p:sp>
      <p:sp>
        <p:nvSpPr>
          <p:cNvPr id="37" name="Ellipse 36"/>
          <p:cNvSpPr/>
          <p:nvPr/>
        </p:nvSpPr>
        <p:spPr>
          <a:xfrm rot="19914860">
            <a:off x="-20651" y="212252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4" name="Rectangle 3"/>
          <p:cNvSpPr/>
          <p:nvPr/>
        </p:nvSpPr>
        <p:spPr>
          <a:xfrm>
            <a:off x="2286000" y="1052736"/>
            <a:ext cx="6534472" cy="5570756"/>
          </a:xfrm>
          <a:prstGeom prst="rect">
            <a:avLst/>
          </a:prstGeom>
        </p:spPr>
        <p:txBody>
          <a:bodyPr wrap="square">
            <a:spAutoFit/>
          </a:bodyPr>
          <a:lstStyle/>
          <a:p>
            <a:pPr lvl="0"/>
            <a:r>
              <a:rPr lang="fr-FR" sz="2000" b="1" dirty="0" smtClean="0"/>
              <a:t>Les réunions électorales sont soumises à </a:t>
            </a:r>
            <a:r>
              <a:rPr lang="fr-FR" sz="2000" b="1" u="sng" dirty="0" smtClean="0"/>
              <a:t>la formalité de la déclaration préalable.</a:t>
            </a:r>
          </a:p>
          <a:p>
            <a:pPr lvl="0"/>
            <a:endParaRPr lang="fr-FR" sz="2000" b="1" u="sng" dirty="0" smtClean="0"/>
          </a:p>
          <a:p>
            <a:pPr lvl="0"/>
            <a:r>
              <a:rPr lang="fr-FR" sz="2000" b="1" u="sng" dirty="0" smtClean="0"/>
              <a:t>L'Autorité Administrative compétente </a:t>
            </a:r>
            <a:r>
              <a:rPr lang="fr-FR" sz="2000" b="1" dirty="0" smtClean="0"/>
              <a:t>qui reçoit la déclaration en délivre un récépissé et </a:t>
            </a:r>
            <a:r>
              <a:rPr lang="fr-FR" sz="2000" b="1" u="sng" dirty="0" smtClean="0"/>
              <a:t>en informe la CENI.</a:t>
            </a:r>
          </a:p>
          <a:p>
            <a:pPr lvl="0"/>
            <a:endParaRPr lang="fr-FR" sz="2000" b="1" dirty="0" smtClean="0"/>
          </a:p>
          <a:p>
            <a:pPr lvl="0"/>
            <a:r>
              <a:rPr lang="fr-FR" sz="2000" b="1" dirty="0" smtClean="0"/>
              <a:t>Toute réunion électorale doit avoir un bureau de trois  (3) personnes au moins chargé de :</a:t>
            </a:r>
          </a:p>
          <a:p>
            <a:pPr lvl="0">
              <a:buFont typeface="Courier New" pitchFamily="49" charset="0"/>
              <a:buChar char="o"/>
            </a:pPr>
            <a:r>
              <a:rPr lang="fr-FR" sz="2000" b="1" dirty="0" smtClean="0"/>
              <a:t>maintenir l'ordre, </a:t>
            </a:r>
          </a:p>
          <a:p>
            <a:pPr lvl="0">
              <a:buFont typeface="Courier New" pitchFamily="49" charset="0"/>
              <a:buChar char="o"/>
            </a:pPr>
            <a:r>
              <a:rPr lang="fr-FR" sz="2000" b="1" dirty="0" smtClean="0"/>
              <a:t> d'empêcher toute infraction aux lois et règlements en vigueur, </a:t>
            </a:r>
          </a:p>
          <a:p>
            <a:pPr lvl="0">
              <a:buFont typeface="Courier New" pitchFamily="49" charset="0"/>
              <a:buChar char="o"/>
            </a:pPr>
            <a:r>
              <a:rPr lang="fr-FR" sz="2000" b="1" dirty="0" smtClean="0"/>
              <a:t> de conserver à la réunion le caractère qui lui a été donné par la déclaration, </a:t>
            </a:r>
          </a:p>
          <a:p>
            <a:pPr lvl="0">
              <a:buFont typeface="Courier New" pitchFamily="49" charset="0"/>
              <a:buChar char="o"/>
            </a:pPr>
            <a:r>
              <a:rPr lang="fr-FR" sz="2000" b="1" dirty="0" smtClean="0"/>
              <a:t> d'interdire tout discours contraire à l'ordre public ou contenant provocation à un acte qualifié de crime ou de délit.</a:t>
            </a:r>
          </a:p>
          <a:p>
            <a:pPr lvl="0"/>
            <a:endParaRPr lang="fr-FR" b="1" dirty="0" smtClean="0">
              <a:solidFill>
                <a:srgbClr val="FF0000"/>
              </a:solidFill>
            </a:endParaRPr>
          </a:p>
          <a:p>
            <a:endParaRPr lang="fr-FR" dirty="0">
              <a:effectLst/>
            </a:endParaRPr>
          </a:p>
        </p:txBody>
      </p:sp>
      <p:sp>
        <p:nvSpPr>
          <p:cNvPr id="31" name="Espace réservé du pied de page 30"/>
          <p:cNvSpPr>
            <a:spLocks noGrp="1"/>
          </p:cNvSpPr>
          <p:nvPr>
            <p:ph type="ftr" sz="quarter" idx="11"/>
          </p:nvPr>
        </p:nvSpPr>
        <p:spPr/>
        <p:txBody>
          <a:bodyPr/>
          <a:lstStyle/>
          <a:p>
            <a:r>
              <a:rPr lang="fr-BE" dirty="0" smtClean="0">
                <a:hlinkClick r:id="rId3"/>
              </a:rPr>
              <a:t>CENTRERACHAD@GMAIL.COM</a:t>
            </a:r>
            <a:endParaRPr lang="fr-BE" dirty="0" smtClean="0"/>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16</a:t>
            </a:fld>
            <a:endParaRPr lang="fr-BE" dirty="0"/>
          </a:p>
        </p:txBody>
      </p:sp>
      <p:pic>
        <p:nvPicPr>
          <p:cNvPr id="15362" name="Picture 2" descr="C:\Users\admin\Desktop\Election 2018- 2019\Centre Rachad-Logo.jpg"/>
          <p:cNvPicPr>
            <a:picLocks noChangeAspect="1" noChangeArrowheads="1"/>
          </p:cNvPicPr>
          <p:nvPr/>
        </p:nvPicPr>
        <p:blipFill>
          <a:blip r:embed="rId4"/>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1866560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par>
                                <p:cTn id="7" presetID="10" presetClass="emph" presetSubtype="0" repeatCount="indefinite" fill="hold" grpId="0" nodeType="withEffect">
                                  <p:stCondLst>
                                    <p:cond delay="0"/>
                                  </p:stCondLst>
                                  <p:childTnLst>
                                    <p:anim calcmode="discrete" valueType="str">
                                      <p:cBhvr override="childStyle">
                                        <p:cTn id="8"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461665"/>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400" b="1" dirty="0" smtClean="0">
                <a:latin typeface="Times New Roman" pitchFamily="18" charset="0"/>
                <a:cs typeface="Times New Roman" pitchFamily="18" charset="0"/>
              </a:rPr>
              <a:t>Présence de l’Administration et de la CENI</a:t>
            </a:r>
          </a:p>
        </p:txBody>
      </p:sp>
      <p:cxnSp>
        <p:nvCxnSpPr>
          <p:cNvPr id="21" name="Connecteur en arc 20"/>
          <p:cNvCxnSpPr/>
          <p:nvPr/>
        </p:nvCxnSpPr>
        <p:spPr>
          <a:xfrm rot="5400000">
            <a:off x="1763688" y="4005064"/>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0651" y="471481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latin typeface="Times New Roman" pitchFamily="18" charset="0"/>
                <a:cs typeface="Times New Roman" pitchFamily="18" charset="0"/>
              </a:rPr>
              <a:t>Présence de l’Administration et de la CENI</a:t>
            </a:r>
          </a:p>
        </p:txBody>
      </p:sp>
      <p:sp>
        <p:nvSpPr>
          <p:cNvPr id="37" name="Ellipse 36"/>
          <p:cNvSpPr/>
          <p:nvPr/>
        </p:nvSpPr>
        <p:spPr>
          <a:xfrm rot="19914860">
            <a:off x="-20651" y="212252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4" name="Rectangle 3"/>
          <p:cNvSpPr/>
          <p:nvPr/>
        </p:nvSpPr>
        <p:spPr>
          <a:xfrm>
            <a:off x="2286000" y="1052736"/>
            <a:ext cx="6534472" cy="5539978"/>
          </a:xfrm>
          <a:prstGeom prst="rect">
            <a:avLst/>
          </a:prstGeom>
        </p:spPr>
        <p:txBody>
          <a:bodyPr wrap="square">
            <a:spAutoFit/>
          </a:bodyPr>
          <a:lstStyle/>
          <a:p>
            <a:pPr lvl="0"/>
            <a:endParaRPr lang="fr-FR" sz="2400" b="1" dirty="0" smtClean="0">
              <a:solidFill>
                <a:srgbClr val="FF0000"/>
              </a:solidFill>
            </a:endParaRPr>
          </a:p>
          <a:p>
            <a:pPr lvl="0"/>
            <a:r>
              <a:rPr lang="fr-FR" sz="2400" b="1" dirty="0" smtClean="0"/>
              <a:t>Des représentants de l’Autorité Administrative locale assistent à la réunion.</a:t>
            </a:r>
          </a:p>
          <a:p>
            <a:pPr lvl="0"/>
            <a:endParaRPr lang="fr-FR" sz="2400" b="1" dirty="0" smtClean="0"/>
          </a:p>
          <a:p>
            <a:pPr lvl="0"/>
            <a:r>
              <a:rPr lang="fr-FR" sz="2400" b="1" dirty="0" smtClean="0"/>
              <a:t> Ils peuvent disperser la réunion s'ils sont requis par le bureau de la réunion ou s'ils constatent des menaces à l'ordre public.</a:t>
            </a:r>
          </a:p>
          <a:p>
            <a:pPr lvl="0"/>
            <a:endParaRPr lang="fr-FR" sz="2400" b="1" dirty="0" smtClean="0"/>
          </a:p>
          <a:p>
            <a:pPr lvl="0"/>
            <a:r>
              <a:rPr lang="fr-FR" sz="2400" b="1" dirty="0" smtClean="0"/>
              <a:t>Si elle l’estime opportun, la CENI peut déléguer un représentant pour assister à la réunion. Dans ce cas, le représentant de la CENI doit être mis à même de pouvoir observer convenablement le déroulement de la réunion. Il peut formuler des observations.</a:t>
            </a:r>
          </a:p>
          <a:p>
            <a:endParaRPr lang="fr-FR" dirty="0">
              <a:effectLst/>
            </a:endParaRPr>
          </a:p>
        </p:txBody>
      </p:sp>
      <p:sp>
        <p:nvSpPr>
          <p:cNvPr id="31" name="Espace réservé du pied de page 30"/>
          <p:cNvSpPr>
            <a:spLocks noGrp="1"/>
          </p:cNvSpPr>
          <p:nvPr>
            <p:ph type="ftr" sz="quarter" idx="11"/>
          </p:nvPr>
        </p:nvSpPr>
        <p:spPr/>
        <p:txBody>
          <a:bodyPr/>
          <a:lstStyle/>
          <a:p>
            <a:r>
              <a:rPr lang="fr-BE" dirty="0" smtClean="0">
                <a:hlinkClick r:id="rId3"/>
              </a:rPr>
              <a:t>CENTRERACHAD@GMAIL.COM</a:t>
            </a:r>
            <a:endParaRPr lang="fr-BE" dirty="0" smtClean="0"/>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17</a:t>
            </a:fld>
            <a:endParaRPr lang="fr-BE" dirty="0"/>
          </a:p>
        </p:txBody>
      </p:sp>
      <p:pic>
        <p:nvPicPr>
          <p:cNvPr id="15362" name="Picture 2" descr="C:\Users\admin\Desktop\Election 2018- 2019\Centre Rachad-Logo.jpg"/>
          <p:cNvPicPr>
            <a:picLocks noChangeAspect="1" noChangeArrowheads="1"/>
          </p:cNvPicPr>
          <p:nvPr/>
        </p:nvPicPr>
        <p:blipFill>
          <a:blip r:embed="rId4"/>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1866560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par>
                                <p:cTn id="7" presetID="10" presetClass="emph" presetSubtype="0" repeatCount="indefinite" fill="hold" grpId="0" nodeType="withEffect">
                                  <p:stCondLst>
                                    <p:cond delay="0"/>
                                  </p:stCondLst>
                                  <p:childTnLst>
                                    <p:anim calcmode="discrete" valueType="str">
                                      <p:cBhvr override="childStyle">
                                        <p:cTn id="8"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Déclaration de Candidature</a:t>
            </a:r>
            <a:endParaRPr lang="fr-FR" b="1" dirty="0">
              <a:latin typeface="Times New Roman" pitchFamily="18" charset="0"/>
              <a:cs typeface="Times New Roman" pitchFamily="18" charset="0"/>
            </a:endParaRPr>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Convocation du collège électoral</a:t>
            </a:r>
            <a:endParaRPr lang="fr-FR" sz="1600" b="1" dirty="0">
              <a:solidFill>
                <a:schemeClr val="bg1"/>
              </a:solidFill>
            </a:endParaRPr>
          </a:p>
        </p:txBody>
      </p:sp>
      <p:sp>
        <p:nvSpPr>
          <p:cNvPr id="9" name="Ellipse 8"/>
          <p:cNvSpPr/>
          <p:nvPr/>
        </p:nvSpPr>
        <p:spPr>
          <a:xfrm rot="19914860">
            <a:off x="-20651" y="298661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b="1" dirty="0">
                <a:solidFill>
                  <a:prstClr val="white"/>
                </a:solidFill>
              </a:rPr>
              <a:t>Cas d’inéligibilité absolue</a:t>
            </a: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830997"/>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400" b="1" dirty="0" smtClean="0">
                <a:latin typeface="Times New Roman" pitchFamily="18" charset="0"/>
                <a:cs typeface="Times New Roman" pitchFamily="18" charset="0"/>
              </a:rPr>
              <a:t>Obligation de réserve des fonctionnaires et agents de l’Etat</a:t>
            </a:r>
          </a:p>
        </p:txBody>
      </p: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19914860">
            <a:off x="-50861" y="2114367"/>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Quota des femmes</a:t>
            </a:r>
            <a:endParaRPr lang="fr-FR" b="1" dirty="0">
              <a:latin typeface="Times New Roman" pitchFamily="18" charset="0"/>
              <a:cs typeface="Times New Roman" pitchFamily="18" charset="0"/>
            </a:endParaRPr>
          </a:p>
        </p:txBody>
      </p:sp>
      <p:cxnSp>
        <p:nvCxnSpPr>
          <p:cNvPr id="38" name="Connecteur en arc 37"/>
          <p:cNvCxnSpPr/>
          <p:nvPr/>
        </p:nvCxnSpPr>
        <p:spPr>
          <a:xfrm rot="5400000">
            <a:off x="1763688" y="13407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1147" y="3842559"/>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Times New Roman" pitchFamily="18" charset="0"/>
                <a:cs typeface="Times New Roman" pitchFamily="18" charset="0"/>
              </a:rPr>
              <a:t>Obligation de réserve des fonctionnaires et agents de l’Etat</a:t>
            </a:r>
            <a:endParaRPr lang="fr-FR" sz="1600" b="1" dirty="0" smtClean="0">
              <a:latin typeface="Times New Roman" pitchFamily="18" charset="0"/>
              <a:cs typeface="Times New Roman" pitchFamily="18" charset="0"/>
            </a:endParaRPr>
          </a:p>
        </p:txBody>
      </p:sp>
      <p:cxnSp>
        <p:nvCxnSpPr>
          <p:cNvPr id="39" name="Connecteur en arc 38"/>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1763688" y="3140968"/>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86000" y="974333"/>
            <a:ext cx="6606480" cy="5539978"/>
          </a:xfrm>
          <a:prstGeom prst="rect">
            <a:avLst/>
          </a:prstGeom>
        </p:spPr>
        <p:txBody>
          <a:bodyPr wrap="square">
            <a:spAutoFit/>
          </a:bodyPr>
          <a:lstStyle/>
          <a:p>
            <a:pPr marL="285750" indent="-285750">
              <a:buFont typeface="Wingdings" pitchFamily="2" charset="2"/>
              <a:buChar char="q"/>
            </a:pPr>
            <a:endParaRPr lang="fr-FR" sz="1600" dirty="0" smtClean="0"/>
          </a:p>
          <a:p>
            <a:pPr marL="285750" indent="-285750">
              <a:buFont typeface="Wingdings" pitchFamily="2" charset="2"/>
              <a:buChar char="q"/>
            </a:pPr>
            <a:endParaRPr lang="fr-FR" sz="2000" b="1" dirty="0" smtClean="0"/>
          </a:p>
          <a:p>
            <a:pPr marL="285750" indent="-285750">
              <a:buFont typeface="Wingdings" pitchFamily="2" charset="2"/>
              <a:buChar char="q"/>
            </a:pPr>
            <a:r>
              <a:rPr lang="fr-FR" sz="2000" b="1" dirty="0" smtClean="0"/>
              <a:t>Il </a:t>
            </a:r>
            <a:r>
              <a:rPr lang="fr-FR" sz="2000" b="1" dirty="0"/>
              <a:t>est interdit à ces fonctionnaires et agents </a:t>
            </a:r>
            <a:r>
              <a:rPr lang="fr-FR" sz="2000" b="1" dirty="0" smtClean="0"/>
              <a:t>:</a:t>
            </a:r>
          </a:p>
          <a:p>
            <a:pPr marL="285750" indent="-285750"/>
            <a:endParaRPr lang="fr-FR" sz="2000" b="1" dirty="0" smtClean="0"/>
          </a:p>
          <a:p>
            <a:pPr marL="742950" lvl="1" indent="-285750">
              <a:buFont typeface="Courier New" pitchFamily="49" charset="0"/>
              <a:buChar char="o"/>
            </a:pPr>
            <a:r>
              <a:rPr lang="fr-FR" sz="2000" b="1" dirty="0" smtClean="0"/>
              <a:t>d’exercer </a:t>
            </a:r>
            <a:r>
              <a:rPr lang="fr-FR" sz="2000" b="1" dirty="0"/>
              <a:t>toute activité politique, </a:t>
            </a:r>
          </a:p>
          <a:p>
            <a:pPr marL="742950" lvl="1" indent="-285750">
              <a:buFont typeface="Courier New" pitchFamily="49" charset="0"/>
              <a:buChar char="o"/>
            </a:pPr>
            <a:r>
              <a:rPr lang="fr-FR" sz="2000" b="1" dirty="0"/>
              <a:t>de participer aux campagnes électorales, </a:t>
            </a:r>
          </a:p>
          <a:p>
            <a:pPr marL="742950" lvl="1" indent="-285750">
              <a:buFont typeface="Courier New" pitchFamily="49" charset="0"/>
              <a:buChar char="o"/>
            </a:pPr>
            <a:r>
              <a:rPr lang="fr-FR" sz="2000" b="1" dirty="0"/>
              <a:t>de participer aux réunions politiques, </a:t>
            </a:r>
          </a:p>
          <a:p>
            <a:pPr marL="742950" lvl="1" indent="-285750">
              <a:buFont typeface="Courier New" pitchFamily="49" charset="0"/>
              <a:buChar char="o"/>
            </a:pPr>
            <a:r>
              <a:rPr lang="fr-FR" sz="2000" b="1" dirty="0"/>
              <a:t>de prendre des positions publiques et </a:t>
            </a:r>
          </a:p>
          <a:p>
            <a:pPr marL="742950" lvl="1" indent="-285750">
              <a:buFont typeface="Courier New" pitchFamily="49" charset="0"/>
              <a:buChar char="o"/>
            </a:pPr>
            <a:r>
              <a:rPr lang="fr-FR" sz="2000" b="1" dirty="0"/>
              <a:t>d’utiliser les moyens de l’Etat et des </a:t>
            </a:r>
            <a:r>
              <a:rPr lang="fr-FR" sz="2000" b="1" dirty="0" smtClean="0"/>
              <a:t>personnes publiques </a:t>
            </a:r>
            <a:r>
              <a:rPr lang="fr-FR" sz="2000" b="1" dirty="0"/>
              <a:t>à des fins électorales ou politiques</a:t>
            </a:r>
            <a:r>
              <a:rPr lang="fr-FR" sz="2000" b="1" dirty="0" smtClean="0"/>
              <a:t>.</a:t>
            </a:r>
          </a:p>
          <a:p>
            <a:pPr marL="742950" lvl="1" indent="-285750"/>
            <a:endParaRPr lang="fr-FR" sz="2000" b="1" dirty="0"/>
          </a:p>
          <a:p>
            <a:pPr>
              <a:buFont typeface="Wingdings" pitchFamily="2" charset="2"/>
              <a:buChar char="q"/>
            </a:pPr>
            <a:r>
              <a:rPr lang="fr-FR" sz="2000" b="1" dirty="0"/>
              <a:t> </a:t>
            </a:r>
            <a:r>
              <a:rPr lang="fr-FR" sz="2000" b="1" dirty="0" smtClean="0"/>
              <a:t>Toutefois</a:t>
            </a:r>
            <a:r>
              <a:rPr lang="fr-FR" sz="2000" b="1" dirty="0"/>
              <a:t>, pour les directeurs des services régionaux de l’Etat et des établissements publics, et les agents salariés des communes, l’interdiction d’exercer  toute activité politique, ou de participer aux réunions politiques ne s’applique que pendant les périodes électorales et dans le ressort de la circonscription où ils exercent leurs fonctions.</a:t>
            </a:r>
          </a:p>
          <a:p>
            <a:r>
              <a:rPr lang="fr-FR" b="1" dirty="0"/>
              <a:t> </a:t>
            </a:r>
            <a:r>
              <a:rPr lang="fr-FR" sz="1600" dirty="0"/>
              <a:t> </a:t>
            </a:r>
            <a:endParaRPr lang="fr-FR" sz="1600" dirty="0">
              <a:effectLst/>
            </a:endParaRPr>
          </a:p>
        </p:txBody>
      </p:sp>
      <p:sp>
        <p:nvSpPr>
          <p:cNvPr id="26" name="Espace réservé du numéro de diapositive 25"/>
          <p:cNvSpPr>
            <a:spLocks noGrp="1"/>
          </p:cNvSpPr>
          <p:nvPr>
            <p:ph type="sldNum" sz="quarter" idx="12"/>
          </p:nvPr>
        </p:nvSpPr>
        <p:spPr/>
        <p:txBody>
          <a:bodyPr/>
          <a:lstStyle/>
          <a:p>
            <a:fld id="{CF4668DC-857F-487D-BFFA-8C0CA5037977}" type="slidenum">
              <a:rPr lang="fr-BE" smtClean="0"/>
              <a:pPr/>
              <a:t>18</a:t>
            </a:fld>
            <a:endParaRPr lang="fr-BE"/>
          </a:p>
        </p:txBody>
      </p:sp>
      <p:sp>
        <p:nvSpPr>
          <p:cNvPr id="28" name="Espace réservé du pied de page 27"/>
          <p:cNvSpPr>
            <a:spLocks noGrp="1"/>
          </p:cNvSpPr>
          <p:nvPr>
            <p:ph type="ftr" sz="quarter" idx="11"/>
          </p:nvPr>
        </p:nvSpPr>
        <p:spPr/>
        <p:txBody>
          <a:bodyPr/>
          <a:lstStyle/>
          <a:p>
            <a:r>
              <a:rPr lang="fr-BE" dirty="0" smtClean="0">
                <a:hlinkClick r:id="rId2"/>
              </a:rPr>
              <a:t>CENTRERACHAD@GMAIL.COM</a:t>
            </a:r>
            <a:endParaRPr lang="fr-BE" dirty="0" smtClean="0"/>
          </a:p>
          <a:p>
            <a:endParaRPr lang="fr-BE" dirty="0"/>
          </a:p>
        </p:txBody>
      </p:sp>
      <p:pic>
        <p:nvPicPr>
          <p:cNvPr id="9218" name="Picture 2" descr="C:\Users\admin\Desktop\Election 2018- 2019\Centre Rachad-Logo.jpg"/>
          <p:cNvPicPr>
            <a:picLocks noChangeAspect="1" noChangeArrowheads="1"/>
          </p:cNvPicPr>
          <p:nvPr/>
        </p:nvPicPr>
        <p:blipFill>
          <a:blip r:embed="rId3"/>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33604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Chronogramme des élections</a:t>
            </a:r>
          </a:p>
        </p:txBody>
      </p:sp>
      <p:graphicFrame>
        <p:nvGraphicFramePr>
          <p:cNvPr id="4" name="Tableau 3"/>
          <p:cNvGraphicFramePr>
            <a:graphicFrameLocks noGrp="1"/>
          </p:cNvGraphicFramePr>
          <p:nvPr>
            <p:extLst>
              <p:ext uri="{D42A27DB-BD31-4B8C-83A1-F6EECF244321}">
                <p14:modId xmlns:p14="http://schemas.microsoft.com/office/powerpoint/2010/main" xmlns="" val="67951177"/>
              </p:ext>
            </p:extLst>
          </p:nvPr>
        </p:nvGraphicFramePr>
        <p:xfrm>
          <a:off x="107504" y="2060848"/>
          <a:ext cx="8928992" cy="3874760"/>
        </p:xfrm>
        <a:graphic>
          <a:graphicData uri="http://schemas.openxmlformats.org/drawingml/2006/table">
            <a:tbl>
              <a:tblPr firstRow="1" firstCol="1" bandRow="1">
                <a:tableStyleId>{5C22544A-7EE6-4342-B048-85BDC9FD1C3A}</a:tableStyleId>
              </a:tblPr>
              <a:tblGrid>
                <a:gridCol w="1321224"/>
                <a:gridCol w="1055040"/>
                <a:gridCol w="720080"/>
                <a:gridCol w="720080"/>
                <a:gridCol w="432048"/>
                <a:gridCol w="1573346"/>
                <a:gridCol w="1285884"/>
                <a:gridCol w="1077298"/>
                <a:gridCol w="743992"/>
              </a:tblGrid>
              <a:tr h="357904">
                <a:tc rowSpan="3">
                  <a:txBody>
                    <a:bodyPr/>
                    <a:lstStyle/>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r>
                        <a:rPr lang="fr-FR" sz="1400" b="1" kern="1200" dirty="0" smtClean="0">
                          <a:solidFill>
                            <a:schemeClr val="tx1"/>
                          </a:solidFill>
                          <a:effectLst/>
                          <a:latin typeface="+mn-lt"/>
                          <a:ea typeface="+mn-ea"/>
                          <a:cs typeface="+mn-cs"/>
                        </a:rPr>
                        <a:t>Chronogramme des élections</a:t>
                      </a:r>
                      <a:endParaRPr lang="fr-FR" sz="1400" b="1" kern="1200" dirty="0">
                        <a:solidFill>
                          <a:schemeClr val="tx1"/>
                        </a:solidFill>
                        <a:effectLst/>
                        <a:latin typeface="+mn-lt"/>
                        <a:ea typeface="+mn-ea"/>
                        <a:cs typeface="+mn-cs"/>
                      </a:endParaRPr>
                    </a:p>
                  </a:txBody>
                  <a:tcPr marL="68580" marR="68580" marT="0" marB="0">
                    <a:solidFill>
                      <a:schemeClr val="accent3">
                        <a:lumMod val="50000"/>
                      </a:schemeClr>
                    </a:solidFill>
                  </a:tcPr>
                </a:tc>
                <a:tc>
                  <a:txBody>
                    <a:bodyPr/>
                    <a:lstStyle/>
                    <a:p>
                      <a:pPr algn="ctr">
                        <a:spcAft>
                          <a:spcPts val="0"/>
                        </a:spcAft>
                      </a:pPr>
                      <a:r>
                        <a:rPr lang="fr-FR" sz="1400" dirty="0" smtClean="0">
                          <a:effectLst/>
                          <a:latin typeface="Calibri"/>
                        </a:rPr>
                        <a:t>70</a:t>
                      </a:r>
                      <a:endParaRPr lang="fr-FR" sz="1400" dirty="0">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dirty="0">
                          <a:effectLst/>
                        </a:rPr>
                        <a:t>60</a:t>
                      </a:r>
                      <a:endParaRPr lang="fr-FR" sz="1400" dirty="0">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a:effectLst/>
                        </a:rPr>
                        <a:t>55</a:t>
                      </a:r>
                      <a:endParaRPr lang="fr-FR" sz="1400">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a:effectLst/>
                        </a:rPr>
                        <a:t>50</a:t>
                      </a:r>
                      <a:endParaRPr lang="fr-FR" sz="1400">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dirty="0">
                          <a:effectLst/>
                        </a:rPr>
                        <a:t>25</a:t>
                      </a:r>
                      <a:endParaRPr lang="fr-FR" sz="1400" dirty="0">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a:effectLst/>
                        </a:rPr>
                        <a:t>20</a:t>
                      </a:r>
                      <a:endParaRPr lang="fr-FR" sz="1400">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dirty="0">
                          <a:effectLst/>
                        </a:rPr>
                        <a:t>5</a:t>
                      </a:r>
                      <a:endParaRPr lang="fr-FR" sz="1400" dirty="0">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dirty="0">
                          <a:effectLst/>
                        </a:rPr>
                        <a:t>1</a:t>
                      </a:r>
                      <a:endParaRPr lang="fr-FR" sz="1400" dirty="0">
                        <a:effectLst/>
                        <a:latin typeface="Calibri"/>
                      </a:endParaRPr>
                    </a:p>
                  </a:txBody>
                  <a:tcPr marL="68580" marR="68580" marT="0" marB="0" anchor="ctr">
                    <a:solidFill>
                      <a:schemeClr val="accent3">
                        <a:lumMod val="75000"/>
                      </a:schemeClr>
                    </a:solidFill>
                  </a:tcPr>
                </a:tc>
              </a:tr>
              <a:tr h="362176">
                <a:tc vMerge="1">
                  <a:txBody>
                    <a:bodyPr/>
                    <a:lstStyle/>
                    <a:p>
                      <a:endParaRPr lang="fr-FR"/>
                    </a:p>
                  </a:txBody>
                  <a:tcPr/>
                </a:tc>
                <a:tc>
                  <a:txBody>
                    <a:bodyPr/>
                    <a:lstStyle/>
                    <a:p>
                      <a:pPr algn="ctr">
                        <a:spcAft>
                          <a:spcPts val="0"/>
                        </a:spcAft>
                      </a:pPr>
                      <a:r>
                        <a:rPr lang="fr-FR" sz="1400" b="1" dirty="0">
                          <a:solidFill>
                            <a:schemeClr val="bg1"/>
                          </a:solidFill>
                          <a:effectLst/>
                        </a:rPr>
                        <a:t>1</a:t>
                      </a:r>
                      <a:endParaRPr lang="fr-FR" sz="1400" b="1" dirty="0">
                        <a:solidFill>
                          <a:schemeClr val="bg1"/>
                        </a:solidFill>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b="1" dirty="0">
                          <a:solidFill>
                            <a:schemeClr val="bg1"/>
                          </a:solidFill>
                          <a:effectLst/>
                        </a:rPr>
                        <a:t>10</a:t>
                      </a:r>
                      <a:endParaRPr lang="fr-FR" sz="1400" b="1" dirty="0">
                        <a:solidFill>
                          <a:schemeClr val="bg1"/>
                        </a:solidFill>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b="1" dirty="0">
                          <a:solidFill>
                            <a:schemeClr val="bg1"/>
                          </a:solidFill>
                          <a:effectLst/>
                        </a:rPr>
                        <a:t>15</a:t>
                      </a:r>
                      <a:endParaRPr lang="fr-FR" sz="1400" b="1" dirty="0">
                        <a:solidFill>
                          <a:schemeClr val="bg1"/>
                        </a:solidFill>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b="1" dirty="0">
                          <a:solidFill>
                            <a:schemeClr val="bg1"/>
                          </a:solidFill>
                          <a:effectLst/>
                        </a:rPr>
                        <a:t>20</a:t>
                      </a:r>
                      <a:endParaRPr lang="fr-FR" sz="1400" b="1" dirty="0">
                        <a:solidFill>
                          <a:schemeClr val="bg1"/>
                        </a:solidFill>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b="1" dirty="0">
                          <a:solidFill>
                            <a:schemeClr val="bg1"/>
                          </a:solidFill>
                          <a:effectLst/>
                        </a:rPr>
                        <a:t>45</a:t>
                      </a:r>
                      <a:endParaRPr lang="fr-FR" sz="1400" b="1" dirty="0">
                        <a:solidFill>
                          <a:schemeClr val="bg1"/>
                        </a:solidFill>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b="1" dirty="0">
                          <a:solidFill>
                            <a:schemeClr val="bg1"/>
                          </a:solidFill>
                          <a:effectLst/>
                        </a:rPr>
                        <a:t>50</a:t>
                      </a:r>
                      <a:endParaRPr lang="fr-FR" sz="1400" b="1" dirty="0">
                        <a:solidFill>
                          <a:schemeClr val="bg1"/>
                        </a:solidFill>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b="1" dirty="0">
                          <a:solidFill>
                            <a:schemeClr val="bg1"/>
                          </a:solidFill>
                          <a:effectLst/>
                        </a:rPr>
                        <a:t>65</a:t>
                      </a:r>
                      <a:endParaRPr lang="fr-FR" sz="1400" b="1" dirty="0">
                        <a:solidFill>
                          <a:schemeClr val="bg1"/>
                        </a:solidFill>
                        <a:effectLst/>
                        <a:latin typeface="Calibri"/>
                      </a:endParaRPr>
                    </a:p>
                  </a:txBody>
                  <a:tcPr marL="68580" marR="68580" marT="0" marB="0" anchor="ctr">
                    <a:solidFill>
                      <a:schemeClr val="accent3">
                        <a:lumMod val="75000"/>
                      </a:schemeClr>
                    </a:solidFill>
                  </a:tcPr>
                </a:tc>
                <a:tc>
                  <a:txBody>
                    <a:bodyPr/>
                    <a:lstStyle/>
                    <a:p>
                      <a:pPr algn="ctr">
                        <a:spcAft>
                          <a:spcPts val="0"/>
                        </a:spcAft>
                      </a:pPr>
                      <a:r>
                        <a:rPr lang="fr-FR" sz="1400" b="1" dirty="0">
                          <a:solidFill>
                            <a:schemeClr val="bg1"/>
                          </a:solidFill>
                          <a:effectLst/>
                        </a:rPr>
                        <a:t>70</a:t>
                      </a:r>
                      <a:endParaRPr lang="fr-FR" sz="1400" b="1" dirty="0">
                        <a:solidFill>
                          <a:schemeClr val="bg1"/>
                        </a:solidFill>
                        <a:effectLst/>
                        <a:latin typeface="Calibri"/>
                      </a:endParaRPr>
                    </a:p>
                  </a:txBody>
                  <a:tcPr marL="68580" marR="68580" marT="0" marB="0" anchor="ctr">
                    <a:solidFill>
                      <a:schemeClr val="accent3">
                        <a:lumMod val="75000"/>
                      </a:schemeClr>
                    </a:solidFill>
                  </a:tcPr>
                </a:tc>
              </a:tr>
              <a:tr h="2745905">
                <a:tc vMerge="1">
                  <a:txBody>
                    <a:bodyPr/>
                    <a:lstStyle/>
                    <a:p>
                      <a:pPr algn="just">
                        <a:spcAft>
                          <a:spcPts val="0"/>
                        </a:spcAft>
                      </a:pPr>
                      <a:endParaRPr lang="fr-FR" sz="1100" dirty="0">
                        <a:effectLst/>
                        <a:latin typeface="Calibri"/>
                      </a:endParaRPr>
                    </a:p>
                  </a:txBody>
                  <a:tcPr marL="68580" marR="68580" marT="0" marB="0"/>
                </a:tc>
                <a:tc>
                  <a:txBody>
                    <a:bodyPr/>
                    <a:lstStyle/>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r>
                        <a:rPr lang="fr-FR" sz="1400" b="1" kern="1200" dirty="0" smtClean="0">
                          <a:solidFill>
                            <a:schemeClr val="tx1"/>
                          </a:solidFill>
                          <a:effectLst/>
                          <a:latin typeface="+mn-lt"/>
                          <a:ea typeface="+mn-ea"/>
                          <a:cs typeface="+mn-cs"/>
                        </a:rPr>
                        <a:t>Décret </a:t>
                      </a:r>
                      <a:r>
                        <a:rPr lang="fr-FR" sz="1400" b="1" kern="1200" dirty="0">
                          <a:solidFill>
                            <a:schemeClr val="tx1"/>
                          </a:solidFill>
                          <a:effectLst/>
                          <a:latin typeface="+mn-lt"/>
                          <a:ea typeface="+mn-ea"/>
                          <a:cs typeface="+mn-cs"/>
                        </a:rPr>
                        <a:t>Portant Convocation du Collège Electoral</a:t>
                      </a:r>
                    </a:p>
                  </a:txBody>
                  <a:tcPr marL="68580" marR="68580" marT="0" marB="0">
                    <a:solidFill>
                      <a:schemeClr val="accent1">
                        <a:lumMod val="60000"/>
                        <a:lumOff val="40000"/>
                      </a:schemeClr>
                    </a:solidFill>
                  </a:tcPr>
                </a:tc>
                <a:tc gridSpan="3">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fr-FR" sz="1400" b="1" kern="1200" dirty="0" smtClean="0">
                        <a:solidFill>
                          <a:schemeClr val="tx1"/>
                        </a:solidFill>
                        <a:effectLst/>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Dépôt de</a:t>
                      </a:r>
                      <a:r>
                        <a:rPr lang="fr-FR" sz="1400" b="1" kern="1200" baseline="0" dirty="0" smtClean="0">
                          <a:solidFill>
                            <a:schemeClr val="dk1"/>
                          </a:solidFill>
                          <a:effectLst/>
                          <a:latin typeface="+mn-lt"/>
                          <a:ea typeface="+mn-ea"/>
                          <a:cs typeface="+mn-cs"/>
                        </a:rPr>
                        <a:t> </a:t>
                      </a:r>
                      <a:r>
                        <a:rPr lang="fr-FR" sz="1400" b="1" kern="1200" dirty="0" smtClean="0">
                          <a:solidFill>
                            <a:schemeClr val="tx1"/>
                          </a:solidFill>
                          <a:effectLst/>
                          <a:latin typeface="+mn-lt"/>
                          <a:ea typeface="+mn-ea"/>
                          <a:cs typeface="+mn-cs"/>
                        </a:rPr>
                        <a:t>candidature </a:t>
                      </a:r>
                      <a:r>
                        <a:rPr lang="fr-FR" sz="1400" b="1" kern="1200" dirty="0">
                          <a:solidFill>
                            <a:schemeClr val="tx1"/>
                          </a:solidFill>
                          <a:effectLst/>
                          <a:latin typeface="+mn-lt"/>
                          <a:ea typeface="+mn-ea"/>
                          <a:cs typeface="+mn-cs"/>
                        </a:rPr>
                        <a:t>(entre le 50éme et le </a:t>
                      </a:r>
                      <a:r>
                        <a:rPr lang="fr-FR" sz="1400" b="1" kern="1200" dirty="0" smtClean="0">
                          <a:solidFill>
                            <a:schemeClr val="tx1"/>
                          </a:solidFill>
                          <a:effectLst/>
                          <a:latin typeface="+mn-lt"/>
                          <a:ea typeface="+mn-ea"/>
                          <a:cs typeface="+mn-cs"/>
                        </a:rPr>
                        <a:t>60éme </a:t>
                      </a:r>
                      <a:r>
                        <a:rPr lang="fr-FR" sz="1400" b="1" kern="1200" dirty="0">
                          <a:solidFill>
                            <a:schemeClr val="tx1"/>
                          </a:solidFill>
                          <a:effectLst/>
                          <a:latin typeface="+mn-lt"/>
                          <a:ea typeface="+mn-ea"/>
                          <a:cs typeface="+mn-cs"/>
                        </a:rPr>
                        <a:t>jour précédent le scrutin)</a:t>
                      </a:r>
                    </a:p>
                  </a:txBody>
                  <a:tcPr marL="68580" marR="68580" marT="0" marB="0">
                    <a:solidFill>
                      <a:schemeClr val="accent1">
                        <a:lumMod val="60000"/>
                        <a:lumOff val="40000"/>
                      </a:schemeClr>
                    </a:solidFill>
                  </a:tcPr>
                </a:tc>
                <a:tc hMerge="1">
                  <a:txBody>
                    <a:bodyPr/>
                    <a:lstStyle/>
                    <a:p>
                      <a:endParaRPr lang="fr-FR"/>
                    </a:p>
                  </a:txBody>
                  <a:tcPr/>
                </a:tc>
                <a:tc hMerge="1">
                  <a:txBody>
                    <a:bodyPr/>
                    <a:lstStyle/>
                    <a:p>
                      <a:endParaRPr lang="fr-FR"/>
                    </a:p>
                  </a:txBody>
                  <a:tcPr/>
                </a:tc>
                <a:tc>
                  <a:txBody>
                    <a:bodyPr/>
                    <a:lstStyle/>
                    <a:p>
                      <a:pPr marL="0" algn="l" defTabSz="914400" rtl="0" eaLnBrk="1" latinLnBrk="0" hangingPunct="1">
                        <a:lnSpc>
                          <a:spcPct val="150000"/>
                        </a:lnSpc>
                        <a:spcAft>
                          <a:spcPts val="0"/>
                        </a:spcAft>
                      </a:pPr>
                      <a:endParaRPr lang="fr-FR" sz="14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r>
                        <a:rPr lang="fr-FR" sz="1400" b="1" kern="1200" dirty="0" smtClean="0">
                          <a:solidFill>
                            <a:schemeClr val="tx1"/>
                          </a:solidFill>
                          <a:effectLst/>
                          <a:latin typeface="+mn-lt"/>
                          <a:ea typeface="+mn-ea"/>
                          <a:cs typeface="+mn-cs"/>
                        </a:rPr>
                        <a:t>Validation </a:t>
                      </a:r>
                      <a:r>
                        <a:rPr lang="fr-FR" sz="1400" b="1" kern="1200" dirty="0">
                          <a:solidFill>
                            <a:schemeClr val="tx1"/>
                          </a:solidFill>
                          <a:effectLst/>
                          <a:latin typeface="+mn-lt"/>
                          <a:ea typeface="+mn-ea"/>
                          <a:cs typeface="+mn-cs"/>
                        </a:rPr>
                        <a:t>(Avant le 45 </a:t>
                      </a:r>
                      <a:r>
                        <a:rPr lang="fr-FR" sz="1400" b="1" kern="1200" dirty="0" err="1">
                          <a:solidFill>
                            <a:schemeClr val="tx1"/>
                          </a:solidFill>
                          <a:effectLst/>
                          <a:latin typeface="+mn-lt"/>
                          <a:ea typeface="+mn-ea"/>
                          <a:cs typeface="+mn-cs"/>
                        </a:rPr>
                        <a:t>éme</a:t>
                      </a:r>
                      <a:r>
                        <a:rPr lang="fr-FR" sz="1400" b="1" kern="1200" dirty="0">
                          <a:solidFill>
                            <a:schemeClr val="tx1"/>
                          </a:solidFill>
                          <a:effectLst/>
                          <a:latin typeface="+mn-lt"/>
                          <a:ea typeface="+mn-ea"/>
                          <a:cs typeface="+mn-cs"/>
                        </a:rPr>
                        <a:t> jour précédent le scrutin)</a:t>
                      </a:r>
                    </a:p>
                  </a:txBody>
                  <a:tcPr marL="68580" marR="68580" marT="0" marB="0">
                    <a:solidFill>
                      <a:schemeClr val="accent1">
                        <a:lumMod val="60000"/>
                        <a:lumOff val="40000"/>
                      </a:schemeClr>
                    </a:solidFill>
                  </a:tcPr>
                </a:tc>
                <a:tc>
                  <a:txBody>
                    <a:bodyPr/>
                    <a:lstStyle/>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r>
                        <a:rPr lang="fr-FR" sz="1400" b="1" kern="1200" dirty="0" smtClean="0">
                          <a:solidFill>
                            <a:schemeClr val="tx1"/>
                          </a:solidFill>
                          <a:effectLst/>
                          <a:latin typeface="+mn-lt"/>
                          <a:ea typeface="+mn-ea"/>
                          <a:cs typeface="+mn-cs"/>
                        </a:rPr>
                        <a:t>Recours </a:t>
                      </a:r>
                      <a:r>
                        <a:rPr lang="fr-FR" sz="1400" b="1" kern="1200" dirty="0">
                          <a:solidFill>
                            <a:schemeClr val="tx1"/>
                          </a:solidFill>
                          <a:effectLst/>
                          <a:latin typeface="+mn-lt"/>
                          <a:ea typeface="+mn-ea"/>
                          <a:cs typeface="+mn-cs"/>
                        </a:rPr>
                        <a:t>auprès </a:t>
                      </a:r>
                      <a:r>
                        <a:rPr lang="fr-FR" sz="1400" b="1" kern="1200" dirty="0" smtClean="0">
                          <a:solidFill>
                            <a:schemeClr val="tx1"/>
                          </a:solidFill>
                          <a:effectLst/>
                          <a:latin typeface="+mn-lt"/>
                          <a:ea typeface="+mn-ea"/>
                          <a:cs typeface="+mn-cs"/>
                        </a:rPr>
                        <a:t>du Conseil constitutionnel</a:t>
                      </a:r>
                      <a:r>
                        <a:rPr lang="fr-FR" sz="1400" b="1" kern="1200" baseline="0" dirty="0" smtClean="0">
                          <a:solidFill>
                            <a:schemeClr val="tx1"/>
                          </a:solidFill>
                          <a:effectLst/>
                          <a:latin typeface="+mn-lt"/>
                          <a:ea typeface="+mn-ea"/>
                          <a:cs typeface="+mn-cs"/>
                        </a:rPr>
                        <a:t> ou </a:t>
                      </a:r>
                      <a:r>
                        <a:rPr lang="fr-FR" sz="1400" b="1" kern="1200" dirty="0" smtClean="0">
                          <a:solidFill>
                            <a:schemeClr val="tx1"/>
                          </a:solidFill>
                          <a:effectLst/>
                          <a:latin typeface="+mn-lt"/>
                          <a:ea typeface="+mn-ea"/>
                          <a:cs typeface="+mn-cs"/>
                        </a:rPr>
                        <a:t>de </a:t>
                      </a:r>
                      <a:r>
                        <a:rPr lang="fr-FR" sz="1400" b="1" kern="1200" dirty="0">
                          <a:solidFill>
                            <a:schemeClr val="tx1"/>
                          </a:solidFill>
                          <a:effectLst/>
                          <a:latin typeface="+mn-lt"/>
                          <a:ea typeface="+mn-ea"/>
                          <a:cs typeface="+mn-cs"/>
                        </a:rPr>
                        <a:t>la Cour Suprême (5 jours maximum après validation)</a:t>
                      </a:r>
                    </a:p>
                  </a:txBody>
                  <a:tcPr marL="68580" marR="68580" marT="0" marB="0">
                    <a:solidFill>
                      <a:schemeClr val="accent1">
                        <a:lumMod val="60000"/>
                        <a:lumOff val="40000"/>
                      </a:schemeClr>
                    </a:solidFill>
                  </a:tcPr>
                </a:tc>
                <a:tc>
                  <a:txBody>
                    <a:bodyPr/>
                    <a:lstStyle/>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r>
                        <a:rPr lang="fr-FR" sz="1600" b="1" kern="1200" dirty="0" smtClean="0">
                          <a:solidFill>
                            <a:schemeClr val="tx1"/>
                          </a:solidFill>
                          <a:effectLst/>
                          <a:latin typeface="+mn-lt"/>
                          <a:ea typeface="+mn-ea"/>
                          <a:cs typeface="+mn-cs"/>
                        </a:rPr>
                        <a:t>Distribution </a:t>
                      </a:r>
                      <a:r>
                        <a:rPr lang="fr-FR" sz="1600" b="1" kern="1200" dirty="0">
                          <a:solidFill>
                            <a:schemeClr val="tx1"/>
                          </a:solidFill>
                          <a:effectLst/>
                          <a:latin typeface="+mn-lt"/>
                          <a:ea typeface="+mn-ea"/>
                          <a:cs typeface="+mn-cs"/>
                        </a:rPr>
                        <a:t>cartes </a:t>
                      </a:r>
                      <a:r>
                        <a:rPr lang="fr-FR" sz="1600" b="1" kern="1200" dirty="0" smtClean="0">
                          <a:solidFill>
                            <a:schemeClr val="tx1"/>
                          </a:solidFill>
                          <a:effectLst/>
                          <a:latin typeface="+mn-lt"/>
                          <a:ea typeface="+mn-ea"/>
                          <a:cs typeface="+mn-cs"/>
                        </a:rPr>
                        <a:t>électorales</a:t>
                      </a:r>
                      <a:endParaRPr lang="fr-FR" sz="1600" b="1" kern="1200" dirty="0">
                        <a:solidFill>
                          <a:schemeClr val="tx1"/>
                        </a:solidFill>
                        <a:effectLst/>
                        <a:latin typeface="+mn-lt"/>
                        <a:ea typeface="+mn-ea"/>
                        <a:cs typeface="+mn-cs"/>
                      </a:endParaRPr>
                    </a:p>
                  </a:txBody>
                  <a:tcPr marL="68580" marR="68580" marT="0" marB="0">
                    <a:solidFill>
                      <a:schemeClr val="accent1">
                        <a:lumMod val="60000"/>
                        <a:lumOff val="40000"/>
                      </a:schemeClr>
                    </a:solidFill>
                  </a:tcPr>
                </a:tc>
                <a:tc>
                  <a:txBody>
                    <a:bodyPr/>
                    <a:lstStyle/>
                    <a:p>
                      <a:pPr marL="0" algn="l" defTabSz="914400" rtl="0" eaLnBrk="1" latinLnBrk="0" hangingPunct="1">
                        <a:lnSpc>
                          <a:spcPct val="150000"/>
                        </a:lnSpc>
                        <a:spcAft>
                          <a:spcPts val="0"/>
                        </a:spcAft>
                      </a:pPr>
                      <a:endParaRPr lang="fr-FR" sz="1200" b="1" kern="1200" dirty="0" smtClean="0">
                        <a:solidFill>
                          <a:schemeClr val="tx1"/>
                        </a:solidFill>
                        <a:effectLst/>
                        <a:latin typeface="+mn-lt"/>
                        <a:ea typeface="+mn-ea"/>
                        <a:cs typeface="+mn-cs"/>
                      </a:endParaRPr>
                    </a:p>
                    <a:p>
                      <a:pPr marL="0" algn="l" defTabSz="914400" rtl="0" eaLnBrk="1" latinLnBrk="0" hangingPunct="1">
                        <a:lnSpc>
                          <a:spcPct val="150000"/>
                        </a:lnSpc>
                        <a:spcAft>
                          <a:spcPts val="0"/>
                        </a:spcAft>
                      </a:pPr>
                      <a:r>
                        <a:rPr lang="fr-FR" sz="1400" b="1" kern="1200" dirty="0" smtClean="0">
                          <a:solidFill>
                            <a:schemeClr val="tx1"/>
                          </a:solidFill>
                          <a:effectLst/>
                          <a:latin typeface="+mn-lt"/>
                          <a:ea typeface="+mn-ea"/>
                          <a:cs typeface="+mn-cs"/>
                        </a:rPr>
                        <a:t>Jour </a:t>
                      </a:r>
                      <a:r>
                        <a:rPr lang="fr-FR" sz="1400" b="1" kern="1200" dirty="0">
                          <a:solidFill>
                            <a:schemeClr val="tx1"/>
                          </a:solidFill>
                          <a:effectLst/>
                          <a:latin typeface="+mn-lt"/>
                          <a:ea typeface="+mn-ea"/>
                          <a:cs typeface="+mn-cs"/>
                        </a:rPr>
                        <a:t>du Scrutin</a:t>
                      </a:r>
                    </a:p>
                  </a:txBody>
                  <a:tcPr marL="68580" marR="68580" marT="0" marB="0">
                    <a:solidFill>
                      <a:schemeClr val="accent1">
                        <a:lumMod val="60000"/>
                        <a:lumOff val="40000"/>
                      </a:schemeClr>
                    </a:solidFill>
                  </a:tcPr>
                </a:tc>
              </a:tr>
            </a:tbl>
          </a:graphicData>
        </a:graphic>
      </p:graphicFrame>
      <p:sp>
        <p:nvSpPr>
          <p:cNvPr id="9" name="Espace réservé du numéro de diapositive 8"/>
          <p:cNvSpPr>
            <a:spLocks noGrp="1"/>
          </p:cNvSpPr>
          <p:nvPr>
            <p:ph type="sldNum" sz="quarter" idx="12"/>
          </p:nvPr>
        </p:nvSpPr>
        <p:spPr/>
        <p:txBody>
          <a:bodyPr/>
          <a:lstStyle/>
          <a:p>
            <a:fld id="{CF4668DC-857F-487D-BFFA-8C0CA5037977}" type="slidenum">
              <a:rPr lang="fr-BE" smtClean="0"/>
              <a:pPr/>
              <a:t>19</a:t>
            </a:fld>
            <a:endParaRPr lang="fr-BE"/>
          </a:p>
        </p:txBody>
      </p:sp>
      <p:sp>
        <p:nvSpPr>
          <p:cNvPr id="10" name="Espace réservé du pied de page 9"/>
          <p:cNvSpPr>
            <a:spLocks noGrp="1"/>
          </p:cNvSpPr>
          <p:nvPr>
            <p:ph type="ftr" sz="quarter" idx="11"/>
          </p:nvPr>
        </p:nvSpPr>
        <p:spPr/>
        <p:txBody>
          <a:bodyPr/>
          <a:lstStyle/>
          <a:p>
            <a:r>
              <a:rPr lang="fr-BE" dirty="0" smtClean="0">
                <a:hlinkClick r:id="rId2"/>
              </a:rPr>
              <a:t>CENTRERACHAD@GMAIL.COM</a:t>
            </a:r>
            <a:endParaRPr lang="fr-BE" dirty="0" smtClean="0"/>
          </a:p>
          <a:p>
            <a:endParaRPr lang="fr-BE" dirty="0"/>
          </a:p>
        </p:txBody>
      </p:sp>
      <p:pic>
        <p:nvPicPr>
          <p:cNvPr id="20482" name="Picture 2" descr="C:\Users\admin\Desktop\Election 2018- 2019\Centre Rachad-Logo.jpg"/>
          <p:cNvPicPr>
            <a:picLocks noChangeAspect="1" noChangeArrowheads="1"/>
          </p:cNvPicPr>
          <p:nvPr/>
        </p:nvPicPr>
        <p:blipFill>
          <a:blip r:embed="rId3"/>
          <a:srcRect/>
          <a:stretch>
            <a:fillRect/>
          </a:stretch>
        </p:blipFill>
        <p:spPr bwMode="auto">
          <a:xfrm>
            <a:off x="357158" y="285728"/>
            <a:ext cx="1566672" cy="1545336"/>
          </a:xfrm>
          <a:prstGeom prst="rect">
            <a:avLst/>
          </a:prstGeom>
          <a:noFill/>
        </p:spPr>
      </p:pic>
    </p:spTree>
    <p:extLst>
      <p:ext uri="{BB962C8B-B14F-4D97-AF65-F5344CB8AC3E}">
        <p14:creationId xmlns:p14="http://schemas.microsoft.com/office/powerpoint/2010/main" xmlns="" val="258810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Convocation du collège électoral</a:t>
            </a:r>
            <a:endParaRPr lang="fr-FR" sz="2800" b="1" dirty="0" smtClean="0">
              <a:latin typeface="Times New Roman" pitchFamily="18" charset="0"/>
              <a:cs typeface="Times New Roman" pitchFamily="18" charset="0"/>
            </a:endParaRPr>
          </a:p>
        </p:txBody>
      </p:sp>
      <p:cxnSp>
        <p:nvCxnSpPr>
          <p:cNvPr id="21" name="Connecteur en arc 20"/>
          <p:cNvCxnSpPr/>
          <p:nvPr/>
        </p:nvCxnSpPr>
        <p:spPr>
          <a:xfrm rot="5400000">
            <a:off x="1763688" y="4005064"/>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267744" y="6165304"/>
            <a:ext cx="63367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0651" y="471481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Convocation du collège électoral</a:t>
            </a:r>
            <a:endParaRPr lang="fr-FR" sz="1600" b="1" dirty="0" smtClean="0">
              <a:solidFill>
                <a:schemeClr val="bg1"/>
              </a:solidFill>
            </a:endParaRPr>
          </a:p>
        </p:txBody>
      </p:sp>
      <p:sp>
        <p:nvSpPr>
          <p:cNvPr id="37" name="Ellipse 36"/>
          <p:cNvSpPr/>
          <p:nvPr/>
        </p:nvSpPr>
        <p:spPr>
          <a:xfrm rot="19914860">
            <a:off x="-20651" y="212252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2" name="Rectangle 1"/>
          <p:cNvSpPr/>
          <p:nvPr/>
        </p:nvSpPr>
        <p:spPr>
          <a:xfrm>
            <a:off x="2555776" y="1098320"/>
            <a:ext cx="5904656" cy="4062651"/>
          </a:xfrm>
          <a:prstGeom prst="rect">
            <a:avLst/>
          </a:prstGeom>
        </p:spPr>
        <p:txBody>
          <a:bodyPr wrap="square">
            <a:spAutoFit/>
          </a:bodyPr>
          <a:lstStyle/>
          <a:p>
            <a:pPr marL="285750" indent="-285750">
              <a:buFont typeface="Wingdings" pitchFamily="2" charset="2"/>
              <a:buChar char="q"/>
            </a:pPr>
            <a:endParaRPr lang="fr-FR" dirty="0" smtClean="0"/>
          </a:p>
          <a:p>
            <a:pPr marL="285750" indent="-285750">
              <a:buFont typeface="Wingdings" pitchFamily="2" charset="2"/>
              <a:buChar char="q"/>
            </a:pPr>
            <a:r>
              <a:rPr lang="fr-FR" sz="2000" b="1" dirty="0" smtClean="0"/>
              <a:t>Les </a:t>
            </a:r>
            <a:r>
              <a:rPr lang="fr-FR" sz="2000" b="1" dirty="0"/>
              <a:t>électeurs sont convoqués par décret publié au moins 70 jours avant les élections</a:t>
            </a:r>
            <a:r>
              <a:rPr lang="fr-FR" sz="2000" b="1" dirty="0" smtClean="0"/>
              <a:t>.</a:t>
            </a:r>
          </a:p>
          <a:p>
            <a:pPr marL="285750" indent="-285750"/>
            <a:endParaRPr lang="fr-FR" sz="2000" b="1" dirty="0" smtClean="0"/>
          </a:p>
          <a:p>
            <a:pPr marL="285750" indent="-285750">
              <a:buFont typeface="Wingdings" pitchFamily="2" charset="2"/>
              <a:buChar char="q"/>
            </a:pPr>
            <a:endParaRPr lang="fr-FR" sz="2000" b="1" dirty="0"/>
          </a:p>
          <a:p>
            <a:pPr marL="285750" indent="-285750">
              <a:buFont typeface="Wingdings" pitchFamily="2" charset="2"/>
              <a:buChar char="q"/>
            </a:pPr>
            <a:r>
              <a:rPr lang="fr-FR" sz="2000" b="1" dirty="0"/>
              <a:t>Le scrutin ne dure qu'un seul jour. Il est ouvert et clos aux heures fixées par le décret de convocation des électeurs</a:t>
            </a:r>
            <a:r>
              <a:rPr lang="fr-FR" sz="2000" b="1" dirty="0" smtClean="0"/>
              <a:t>.</a:t>
            </a:r>
          </a:p>
          <a:p>
            <a:pPr marL="285750" indent="-285750">
              <a:buFont typeface="Wingdings" pitchFamily="2" charset="2"/>
              <a:buChar char="q"/>
            </a:pPr>
            <a:endParaRPr lang="fr-FR" sz="2000" b="1" dirty="0" smtClean="0">
              <a:effectLst/>
            </a:endParaRPr>
          </a:p>
          <a:p>
            <a:pPr marL="285750" indent="-285750"/>
            <a:endParaRPr lang="fr-FR" sz="2000" b="1" dirty="0">
              <a:effectLst/>
            </a:endParaRPr>
          </a:p>
          <a:p>
            <a:pPr marL="285750" indent="-285750">
              <a:buFont typeface="Wingdings" pitchFamily="2" charset="2"/>
              <a:buChar char="q"/>
            </a:pPr>
            <a:r>
              <a:rPr lang="fr-FR" sz="2000" b="1" dirty="0"/>
              <a:t>Les membres des forces Armées et de sécurité sont inscrits sur la liste électorale et  votent le jour précédant le jour du </a:t>
            </a:r>
            <a:r>
              <a:rPr lang="fr-FR" sz="2000" b="1" dirty="0" smtClean="0"/>
              <a:t>scrutin.</a:t>
            </a:r>
            <a:endParaRPr lang="fr-FR" sz="2000" b="1" dirty="0">
              <a:effectLst/>
            </a:endParaRPr>
          </a:p>
        </p:txBody>
      </p:sp>
      <p:sp>
        <p:nvSpPr>
          <p:cNvPr id="38" name="Espace réservé du numéro de diapositive 37"/>
          <p:cNvSpPr>
            <a:spLocks noGrp="1"/>
          </p:cNvSpPr>
          <p:nvPr>
            <p:ph type="sldNum" sz="quarter" idx="12"/>
          </p:nvPr>
        </p:nvSpPr>
        <p:spPr/>
        <p:txBody>
          <a:bodyPr/>
          <a:lstStyle/>
          <a:p>
            <a:fld id="{CF4668DC-857F-487D-BFFA-8C0CA5037977}" type="slidenum">
              <a:rPr lang="fr-BE" smtClean="0"/>
              <a:pPr/>
              <a:t>2</a:t>
            </a:fld>
            <a:endParaRPr lang="fr-BE"/>
          </a:p>
        </p:txBody>
      </p:sp>
      <p:sp>
        <p:nvSpPr>
          <p:cNvPr id="39" name="Espace réservé du pied de page 38"/>
          <p:cNvSpPr>
            <a:spLocks noGrp="1"/>
          </p:cNvSpPr>
          <p:nvPr>
            <p:ph type="ftr" sz="quarter" idx="11"/>
          </p:nvPr>
        </p:nvSpPr>
        <p:spPr/>
        <p:txBody>
          <a:bodyPr/>
          <a:lstStyle/>
          <a:p>
            <a:r>
              <a:rPr lang="fr-BE" dirty="0" smtClean="0">
                <a:hlinkClick r:id="rId2"/>
              </a:rPr>
              <a:t>CENTRERACHAD@GMAIL.COM</a:t>
            </a:r>
            <a:endParaRPr lang="fr-BE" dirty="0" smtClean="0"/>
          </a:p>
          <a:p>
            <a:endParaRPr lang="fr-BE" dirty="0"/>
          </a:p>
        </p:txBody>
      </p:sp>
      <p:pic>
        <p:nvPicPr>
          <p:cNvPr id="10242" name="Picture 2" descr="C:\Users\admin\Desktop\Election 2018- 2019\Centre Rachad-Logo.jpg"/>
          <p:cNvPicPr>
            <a:picLocks noChangeAspect="1" noChangeArrowheads="1"/>
          </p:cNvPicPr>
          <p:nvPr/>
        </p:nvPicPr>
        <p:blipFill>
          <a:blip r:embed="rId3"/>
          <a:srcRect/>
          <a:stretch>
            <a:fillRect/>
          </a:stretch>
        </p:blipFill>
        <p:spPr bwMode="auto">
          <a:xfrm>
            <a:off x="357158" y="285728"/>
            <a:ext cx="1566672" cy="1545336"/>
          </a:xfrm>
          <a:prstGeom prst="rect">
            <a:avLst/>
          </a:prstGeom>
          <a:noFill/>
        </p:spPr>
      </p:pic>
    </p:spTree>
    <p:extLst>
      <p:ext uri="{BB962C8B-B14F-4D97-AF65-F5344CB8AC3E}">
        <p14:creationId xmlns:p14="http://schemas.microsoft.com/office/powerpoint/2010/main" xmlns="" val="2401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par>
                                <p:cTn id="7" presetID="10" presetClass="emph" presetSubtype="0" repeatCount="indefinite" fill="hold" grpId="0" nodeType="withEffect">
                                  <p:stCondLst>
                                    <p:cond delay="0"/>
                                  </p:stCondLst>
                                  <p:childTnLst>
                                    <p:anim calcmode="discrete" valueType="str">
                                      <p:cBhvr override="childStyle">
                                        <p:cTn id="8"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55576" y="2500306"/>
            <a:ext cx="7772400" cy="1000132"/>
          </a:xfrm>
          <a:prstGeom prst="rect">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b">
            <a:noAutofit/>
          </a:bodyPr>
          <a:lstStyle/>
          <a:p>
            <a:pPr algn="ctr" fontAlgn="auto">
              <a:lnSpc>
                <a:spcPct val="150000"/>
              </a:lnSpc>
              <a:spcAft>
                <a:spcPts val="2400"/>
              </a:spcAft>
              <a:defRPr/>
            </a:pPr>
            <a:r>
              <a:rPr lang="fr-FR" sz="4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Je vous remercie</a:t>
            </a:r>
            <a:endParaRPr lang="fr-FR" sz="48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cxnSp>
        <p:nvCxnSpPr>
          <p:cNvPr id="8" name="Connecteur droit 7"/>
          <p:cNvCxnSpPr/>
          <p:nvPr/>
        </p:nvCxnSpPr>
        <p:spPr>
          <a:xfrm>
            <a:off x="0" y="6021288"/>
            <a:ext cx="9144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20</a:t>
            </a:fld>
            <a:endParaRPr lang="fr-BE"/>
          </a:p>
        </p:txBody>
      </p:sp>
      <p:sp>
        <p:nvSpPr>
          <p:cNvPr id="11" name="Espace réservé du pied de page 10"/>
          <p:cNvSpPr>
            <a:spLocks noGrp="1"/>
          </p:cNvSpPr>
          <p:nvPr>
            <p:ph type="ftr" sz="quarter" idx="11"/>
          </p:nvPr>
        </p:nvSpPr>
        <p:spPr/>
        <p:txBody>
          <a:bodyPr/>
          <a:lstStyle/>
          <a:p>
            <a:r>
              <a:rPr lang="fr-BE" smtClean="0"/>
              <a:t>centremauritanien.pcddl@gmail.com</a:t>
            </a:r>
            <a:endParaRPr lang="fr-BE"/>
          </a:p>
        </p:txBody>
      </p:sp>
      <p:pic>
        <p:nvPicPr>
          <p:cNvPr id="21506" name="Picture 2" descr="C:\Users\admin\Desktop\Election 2018- 2019\Centre Rachad-Logo.jpg"/>
          <p:cNvPicPr>
            <a:picLocks noChangeAspect="1" noChangeArrowheads="1"/>
          </p:cNvPicPr>
          <p:nvPr/>
        </p:nvPicPr>
        <p:blipFill>
          <a:blip r:embed="rId2"/>
          <a:srcRect/>
          <a:stretch>
            <a:fillRect/>
          </a:stretch>
        </p:blipFill>
        <p:spPr bwMode="auto">
          <a:xfrm>
            <a:off x="3643306" y="785794"/>
            <a:ext cx="1566672" cy="15453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endParaRPr>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rot="19914860">
            <a:off x="-20651" y="2122523"/>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Conditions requises pour être candidat</a:t>
            </a:r>
            <a:endParaRPr lang="fr-FR" sz="1600" b="1" dirty="0" smtClean="0">
              <a:latin typeface="Times New Roman" pitchFamily="18" charset="0"/>
              <a:cs typeface="Times New Roman" pitchFamily="18" charset="0"/>
            </a:endParaRPr>
          </a:p>
        </p:txBody>
      </p: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smtClean="0"/>
              <a:t>Conditions requises pour être candidat</a:t>
            </a:r>
            <a:endParaRPr lang="fr-FR" sz="2800" b="1" dirty="0" smtClean="0">
              <a:latin typeface="Times New Roman" pitchFamily="18" charset="0"/>
              <a:cs typeface="Times New Roman" pitchFamily="18" charset="0"/>
            </a:endParaRPr>
          </a:p>
        </p:txBody>
      </p:sp>
      <p:cxnSp>
        <p:nvCxnSpPr>
          <p:cNvPr id="21" name="Connecteur en arc 20"/>
          <p:cNvCxnSpPr/>
          <p:nvPr/>
        </p:nvCxnSpPr>
        <p:spPr>
          <a:xfrm rot="5400000">
            <a:off x="1763688" y="1412776"/>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99792" y="1203139"/>
            <a:ext cx="5832648" cy="5078313"/>
          </a:xfrm>
          <a:prstGeom prst="rect">
            <a:avLst/>
          </a:prstGeom>
        </p:spPr>
        <p:txBody>
          <a:bodyPr wrap="square">
            <a:spAutoFit/>
          </a:bodyPr>
          <a:lstStyle/>
          <a:p>
            <a:pPr marL="285750" indent="-285750">
              <a:buFont typeface="Wingdings" pitchFamily="2" charset="2"/>
              <a:buChar char="q"/>
            </a:pPr>
            <a:r>
              <a:rPr lang="fr-FR" b="1" dirty="0" smtClean="0"/>
              <a:t>Conditions requises pour être candidat</a:t>
            </a:r>
            <a:endParaRPr lang="fr-FR" b="1" dirty="0" smtClean="0">
              <a:latin typeface="Times New Roman" pitchFamily="18" charset="0"/>
              <a:cs typeface="Times New Roman" pitchFamily="18" charset="0"/>
            </a:endParaRPr>
          </a:p>
          <a:p>
            <a:pPr marL="285750" indent="-285750"/>
            <a:endParaRPr lang="fr-FR" dirty="0" smtClean="0">
              <a:solidFill>
                <a:srgbClr val="FF0000"/>
              </a:solidFill>
            </a:endParaRPr>
          </a:p>
          <a:p>
            <a:pPr marL="742950" lvl="1" indent="-285750">
              <a:buFont typeface="Wingdings" pitchFamily="2" charset="2"/>
              <a:buChar char="ü"/>
            </a:pPr>
            <a:r>
              <a:rPr lang="fr-FR" b="1" dirty="0" smtClean="0"/>
              <a:t>Sont </a:t>
            </a:r>
            <a:r>
              <a:rPr lang="fr-FR" b="1" dirty="0"/>
              <a:t>éligibles  les citoyens Mauritaniens inscrits sur la liste électorale, hommes et femmes, âgés de 25 ans accomplis</a:t>
            </a:r>
            <a:r>
              <a:rPr lang="fr-FR" b="1" dirty="0" smtClean="0"/>
              <a:t>.</a:t>
            </a:r>
          </a:p>
          <a:p>
            <a:pPr marL="742950" lvl="1" indent="-285750">
              <a:buFont typeface="Wingdings" pitchFamily="2" charset="2"/>
              <a:buChar char="ü"/>
            </a:pPr>
            <a:endParaRPr lang="fr-FR" b="1" dirty="0"/>
          </a:p>
          <a:p>
            <a:pPr marL="742950" lvl="1" indent="-285750">
              <a:buFont typeface="Wingdings" pitchFamily="2" charset="2"/>
              <a:buChar char="ü"/>
            </a:pPr>
            <a:r>
              <a:rPr lang="fr-FR" b="1" dirty="0"/>
              <a:t>Un candidat ne peut se présenter que dans une circonscription électorale et sur une seule liste.</a:t>
            </a:r>
          </a:p>
          <a:p>
            <a:pPr marL="285750" indent="-285750">
              <a:buFont typeface="Wingdings" pitchFamily="2" charset="2"/>
              <a:buChar char="q"/>
            </a:pPr>
            <a:r>
              <a:rPr lang="fr-FR" b="1" dirty="0" smtClean="0"/>
              <a:t>Caution</a:t>
            </a:r>
          </a:p>
          <a:p>
            <a:pPr marL="285750" indent="-285750">
              <a:buFont typeface="Wingdings" pitchFamily="2" charset="2"/>
              <a:buChar char="q"/>
            </a:pPr>
            <a:endParaRPr lang="fr-FR" b="1" dirty="0"/>
          </a:p>
          <a:p>
            <a:pPr marL="742950" lvl="1" indent="-285750">
              <a:buFont typeface="Wingdings" pitchFamily="2" charset="2"/>
              <a:buChar char="ü"/>
            </a:pPr>
            <a:r>
              <a:rPr lang="fr-FR" b="1" dirty="0"/>
              <a:t>Toute liste candidate devra déposer auprès du trésor public une caution de </a:t>
            </a:r>
            <a:r>
              <a:rPr lang="fr-FR" b="1" dirty="0" smtClean="0"/>
              <a:t> 5000 </a:t>
            </a:r>
            <a:r>
              <a:rPr lang="fr-FR" b="1" dirty="0"/>
              <a:t>UM par </a:t>
            </a:r>
            <a:r>
              <a:rPr lang="fr-FR" b="1" dirty="0" smtClean="0"/>
              <a:t>candidat pour les élections municipales et régionales et de 10 000 par candidat pour les élections législatives .</a:t>
            </a:r>
          </a:p>
          <a:p>
            <a:pPr marL="742950" lvl="1" indent="-285750">
              <a:buFont typeface="Wingdings" pitchFamily="2" charset="2"/>
              <a:buChar char="ü"/>
            </a:pPr>
            <a:endParaRPr lang="fr-FR" b="1" dirty="0"/>
          </a:p>
          <a:p>
            <a:pPr marL="742950" lvl="1" indent="-285750">
              <a:buFont typeface="Wingdings" pitchFamily="2" charset="2"/>
              <a:buChar char="ü"/>
            </a:pPr>
            <a:r>
              <a:rPr lang="fr-FR" b="1" dirty="0"/>
              <a:t>Cette caution ne sera remboursée qu'au profit des listes ayant totalisé plus de </a:t>
            </a:r>
            <a:r>
              <a:rPr lang="fr-FR" b="1" dirty="0" smtClean="0"/>
              <a:t>3 </a:t>
            </a:r>
            <a:r>
              <a:rPr lang="fr-FR" b="1" dirty="0"/>
              <a:t>% des suffrages exprimés.</a:t>
            </a:r>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3</a:t>
            </a:fld>
            <a:endParaRPr lang="fr-BE"/>
          </a:p>
        </p:txBody>
      </p:sp>
      <p:sp>
        <p:nvSpPr>
          <p:cNvPr id="31" name="Espace réservé du pied de page 30"/>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12290" name="Picture 2" descr="C:\Users\admin\Desktop\Election 2018- 2019\Centre Rachad-Logo.jpg"/>
          <p:cNvPicPr>
            <a:picLocks noChangeAspect="1" noChangeArrowheads="1"/>
          </p:cNvPicPr>
          <p:nvPr/>
        </p:nvPicPr>
        <p:blipFill>
          <a:blip r:embed="rId3"/>
          <a:srcRect/>
          <a:stretch>
            <a:fillRect/>
          </a:stretch>
        </p:blipFill>
        <p:spPr bwMode="auto">
          <a:xfrm>
            <a:off x="357158" y="285728"/>
            <a:ext cx="1566672" cy="1545336"/>
          </a:xfrm>
          <a:prstGeom prst="rect">
            <a:avLst/>
          </a:prstGeom>
          <a:noFill/>
        </p:spPr>
      </p:pic>
    </p:spTree>
    <p:extLst>
      <p:ext uri="{BB962C8B-B14F-4D97-AF65-F5344CB8AC3E}">
        <p14:creationId xmlns:p14="http://schemas.microsoft.com/office/powerpoint/2010/main" xmlns="" val="19225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latin typeface="Times New Roman" pitchFamily="18" charset="0"/>
              <a:cs typeface="Times New Roman" pitchFamily="18" charset="0"/>
            </a:endParaRPr>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Cas d’inéligibilité absolue</a:t>
            </a:r>
            <a:endParaRPr lang="fr-FR" sz="2800" b="1" dirty="0" smtClean="0">
              <a:latin typeface="Times New Roman" pitchFamily="18" charset="0"/>
              <a:cs typeface="Times New Roman" pitchFamily="18" charset="0"/>
            </a:endParaRPr>
          </a:p>
        </p:txBody>
      </p:sp>
      <p:cxnSp>
        <p:nvCxnSpPr>
          <p:cNvPr id="26" name="Connecteur droit 25"/>
          <p:cNvCxnSpPr/>
          <p:nvPr/>
        </p:nvCxnSpPr>
        <p:spPr>
          <a:xfrm>
            <a:off x="2267744" y="6165304"/>
            <a:ext cx="63367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19914860">
            <a:off x="-50861" y="2114367"/>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cxnSp>
        <p:nvCxnSpPr>
          <p:cNvPr id="38" name="Connecteur en arc 37"/>
          <p:cNvCxnSpPr/>
          <p:nvPr/>
        </p:nvCxnSpPr>
        <p:spPr>
          <a:xfrm rot="5400000">
            <a:off x="1763688" y="13407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1147" y="2978463"/>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Cas d’inéligibilité absolue</a:t>
            </a:r>
            <a:endParaRPr lang="fr-FR" sz="1600" dirty="0">
              <a:solidFill>
                <a:schemeClr val="bg1"/>
              </a:solidFill>
            </a:endParaRPr>
          </a:p>
        </p:txBody>
      </p:sp>
      <p:cxnSp>
        <p:nvCxnSpPr>
          <p:cNvPr id="39" name="Connecteur en arc 38"/>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1763688" y="2276872"/>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55776" y="1211267"/>
            <a:ext cx="6120680" cy="4708981"/>
          </a:xfrm>
          <a:prstGeom prst="rect">
            <a:avLst/>
          </a:prstGeom>
        </p:spPr>
        <p:txBody>
          <a:bodyPr wrap="square">
            <a:spAutoFit/>
          </a:bodyPr>
          <a:lstStyle/>
          <a:p>
            <a:pPr marL="285750" indent="-285750">
              <a:buFont typeface="Wingdings" pitchFamily="2" charset="2"/>
              <a:buChar char="q"/>
            </a:pPr>
            <a:r>
              <a:rPr lang="fr-FR" sz="2000" b="1" dirty="0"/>
              <a:t>Cas d’inéligibilité </a:t>
            </a:r>
            <a:r>
              <a:rPr lang="fr-FR" sz="2000" b="1" dirty="0" smtClean="0"/>
              <a:t>absolue:</a:t>
            </a:r>
            <a:endParaRPr lang="fr-FR" sz="2000" b="1" dirty="0">
              <a:latin typeface="Times New Roman" pitchFamily="18" charset="0"/>
              <a:cs typeface="Times New Roman" pitchFamily="18" charset="0"/>
            </a:endParaRPr>
          </a:p>
          <a:p>
            <a:pPr marL="742950" lvl="1" indent="-285750">
              <a:buFont typeface="Wingdings" pitchFamily="2" charset="2"/>
              <a:buChar char="ü"/>
            </a:pPr>
            <a:r>
              <a:rPr lang="fr-FR" sz="2000" b="1" dirty="0" smtClean="0"/>
              <a:t>les </a:t>
            </a:r>
            <a:r>
              <a:rPr lang="fr-FR" sz="2000" b="1" dirty="0"/>
              <a:t>personnes privées de leurs droits civiques ;</a:t>
            </a:r>
          </a:p>
          <a:p>
            <a:pPr marL="742950" lvl="1" indent="-285750">
              <a:buFont typeface="Wingdings" pitchFamily="2" charset="2"/>
              <a:buChar char="ü"/>
            </a:pPr>
            <a:r>
              <a:rPr lang="fr-FR" sz="2000" b="1" dirty="0"/>
              <a:t>les personnes qui ont été condamnées pour corruption ou fraude électorale ;</a:t>
            </a:r>
          </a:p>
          <a:p>
            <a:pPr marL="742950" lvl="1" indent="-285750">
              <a:buFont typeface="Wingdings" pitchFamily="2" charset="2"/>
              <a:buChar char="ü"/>
            </a:pPr>
            <a:r>
              <a:rPr lang="fr-FR" sz="2000" b="1" dirty="0"/>
              <a:t>les personnes en faillite ou en liquidation judiciaire ;</a:t>
            </a:r>
          </a:p>
          <a:p>
            <a:pPr marL="742950" lvl="1" indent="-285750">
              <a:buFont typeface="Wingdings" pitchFamily="2" charset="2"/>
              <a:buChar char="ü"/>
            </a:pPr>
            <a:r>
              <a:rPr lang="fr-FR" sz="2000" b="1" dirty="0"/>
              <a:t>les personnes naturalisées depuis moins de </a:t>
            </a:r>
            <a:r>
              <a:rPr lang="fr-FR" sz="2000" b="1" dirty="0" smtClean="0"/>
              <a:t>5 </a:t>
            </a:r>
            <a:r>
              <a:rPr lang="fr-FR" sz="2000" b="1" dirty="0"/>
              <a:t>ans ;</a:t>
            </a:r>
          </a:p>
          <a:p>
            <a:pPr marL="742950" lvl="1" indent="-285750">
              <a:buFont typeface="Wingdings" pitchFamily="2" charset="2"/>
              <a:buChar char="ü"/>
            </a:pPr>
            <a:r>
              <a:rPr lang="fr-FR" sz="2000" b="1" dirty="0"/>
              <a:t>les personnes qui ont été déclarées démissionnaires pour avoir refusé de remplir l’une de leurs fonctions résultant de leur mandat électif</a:t>
            </a:r>
            <a:r>
              <a:rPr lang="fr-FR" sz="2000" b="1" dirty="0" smtClean="0"/>
              <a:t>.</a:t>
            </a:r>
            <a:endParaRPr lang="fr-FR" sz="2000" b="1" dirty="0"/>
          </a:p>
          <a:p>
            <a:pPr marL="285750" indent="-285750">
              <a:buFont typeface="Wingdings" pitchFamily="2" charset="2"/>
              <a:buChar char="q"/>
            </a:pPr>
            <a:r>
              <a:rPr lang="fr-FR" sz="2000" b="1" dirty="0"/>
              <a:t>Dans le cas  des personnes déclarées démissionnaires, l’inéligibilité court pour une période de trois (3) ans.</a:t>
            </a:r>
          </a:p>
        </p:txBody>
      </p:sp>
      <p:sp>
        <p:nvSpPr>
          <p:cNvPr id="40" name="Espace réservé du numéro de diapositive 39"/>
          <p:cNvSpPr>
            <a:spLocks noGrp="1"/>
          </p:cNvSpPr>
          <p:nvPr>
            <p:ph type="sldNum" sz="quarter" idx="12"/>
          </p:nvPr>
        </p:nvSpPr>
        <p:spPr/>
        <p:txBody>
          <a:bodyPr/>
          <a:lstStyle/>
          <a:p>
            <a:fld id="{CF4668DC-857F-487D-BFFA-8C0CA5037977}" type="slidenum">
              <a:rPr lang="fr-BE" smtClean="0"/>
              <a:pPr/>
              <a:t>4</a:t>
            </a:fld>
            <a:endParaRPr lang="fr-BE"/>
          </a:p>
        </p:txBody>
      </p:sp>
      <p:sp>
        <p:nvSpPr>
          <p:cNvPr id="41" name="Espace réservé du pied de page 40"/>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7170" name="Picture 2" descr="C:\Users\admin\Desktop\Election 2018- 2019\Centre Rachad-Logo.jpg"/>
          <p:cNvPicPr>
            <a:picLocks noChangeAspect="1" noChangeArrowheads="1"/>
          </p:cNvPicPr>
          <p:nvPr/>
        </p:nvPicPr>
        <p:blipFill>
          <a:blip r:embed="rId3"/>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3216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latin typeface="Times New Roman" pitchFamily="18" charset="0"/>
              <a:cs typeface="Times New Roman" pitchFamily="18" charset="0"/>
            </a:endParaRPr>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298661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Cas d’inéligibilité </a:t>
            </a:r>
            <a:r>
              <a:rPr lang="fr-FR" sz="2800" b="1" dirty="0" smtClean="0"/>
              <a:t>relative (1)</a:t>
            </a:r>
            <a:endParaRPr lang="fr-FR" sz="2800" b="1" dirty="0" smtClean="0">
              <a:latin typeface="Times New Roman" pitchFamily="18" charset="0"/>
              <a:cs typeface="Times New Roman" pitchFamily="18" charset="0"/>
            </a:endParaRPr>
          </a:p>
        </p:txBody>
      </p: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19914860">
            <a:off x="-50861" y="2114367"/>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cxnSp>
        <p:nvCxnSpPr>
          <p:cNvPr id="38" name="Connecteur en arc 37"/>
          <p:cNvCxnSpPr/>
          <p:nvPr/>
        </p:nvCxnSpPr>
        <p:spPr>
          <a:xfrm rot="5400000">
            <a:off x="1763688" y="13407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1147" y="3842559"/>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Cas d’inéligibilité </a:t>
            </a:r>
            <a:r>
              <a:rPr lang="fr-FR" sz="1600" b="1" dirty="0" smtClean="0"/>
              <a:t>relative (1)</a:t>
            </a:r>
            <a:endParaRPr lang="fr-FR" sz="1600" dirty="0">
              <a:solidFill>
                <a:schemeClr val="bg1"/>
              </a:solidFill>
            </a:endParaRPr>
          </a:p>
        </p:txBody>
      </p:sp>
      <p:cxnSp>
        <p:nvCxnSpPr>
          <p:cNvPr id="39" name="Connecteur en arc 38"/>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1763688" y="3140968"/>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51720" y="852963"/>
            <a:ext cx="6858000" cy="5693866"/>
          </a:xfrm>
          <a:prstGeom prst="rect">
            <a:avLst/>
          </a:prstGeom>
        </p:spPr>
        <p:txBody>
          <a:bodyPr wrap="square">
            <a:spAutoFit/>
          </a:bodyPr>
          <a:lstStyle/>
          <a:p>
            <a:pPr marL="742950" lvl="1" indent="-285750"/>
            <a:r>
              <a:rPr lang="fr-FR" sz="2400" b="1" dirty="0" smtClean="0"/>
              <a:t>Cas d’inéligibilité relative:</a:t>
            </a:r>
            <a:endParaRPr lang="fr-FR" sz="2400" dirty="0" smtClean="0">
              <a:latin typeface="Adobe Garamond Pro" pitchFamily="18" charset="0"/>
            </a:endParaRPr>
          </a:p>
          <a:p>
            <a:pPr marL="742950" lvl="1" indent="-285750">
              <a:buFont typeface="Wingdings" pitchFamily="2" charset="2"/>
              <a:buChar char="ü"/>
            </a:pPr>
            <a:r>
              <a:rPr lang="fr-FR" sz="2400" dirty="0" smtClean="0">
                <a:latin typeface="Adobe Garamond Pro" pitchFamily="18" charset="0"/>
              </a:rPr>
              <a:t>les </a:t>
            </a:r>
            <a:r>
              <a:rPr lang="fr-FR" sz="2400" dirty="0">
                <a:latin typeface="Adobe Garamond Pro" pitchFamily="18" charset="0"/>
              </a:rPr>
              <a:t>membres des forces armées et de sécurité en service actif ;</a:t>
            </a:r>
          </a:p>
          <a:p>
            <a:pPr marL="742950" lvl="1" indent="-285750">
              <a:buFont typeface="Wingdings" pitchFamily="2" charset="2"/>
              <a:buChar char="ü"/>
            </a:pPr>
            <a:r>
              <a:rPr lang="fr-FR" sz="2400" dirty="0">
                <a:latin typeface="Adobe Garamond Pro" pitchFamily="18" charset="0"/>
              </a:rPr>
              <a:t>les fonctionnaires d’autorité servant dans la région à laquelle appartient la commune ;</a:t>
            </a:r>
          </a:p>
          <a:p>
            <a:pPr marL="742950" lvl="1" indent="-285750">
              <a:buFont typeface="Wingdings" pitchFamily="2" charset="2"/>
              <a:buChar char="ü"/>
            </a:pPr>
            <a:r>
              <a:rPr lang="fr-FR" sz="2400" dirty="0">
                <a:latin typeface="Adobe Garamond Pro" pitchFamily="18" charset="0"/>
              </a:rPr>
              <a:t>les magistrats ;</a:t>
            </a:r>
          </a:p>
          <a:p>
            <a:pPr marL="742950" lvl="1" indent="-285750">
              <a:buFont typeface="Wingdings" pitchFamily="2" charset="2"/>
              <a:buChar char="ü"/>
            </a:pPr>
            <a:r>
              <a:rPr lang="fr-FR" sz="2400" dirty="0">
                <a:latin typeface="Adobe Garamond Pro" pitchFamily="18" charset="0"/>
              </a:rPr>
              <a:t>l’inspecteur général  et les inspecteurs d’Etats et, en général, les fonctionnaires chargés d’une mission de contrôle administratif interne ;</a:t>
            </a:r>
          </a:p>
          <a:p>
            <a:pPr marL="742950" lvl="1" indent="-285750">
              <a:buFont typeface="Wingdings" pitchFamily="2" charset="2"/>
              <a:buChar char="ü"/>
            </a:pPr>
            <a:r>
              <a:rPr lang="fr-FR" sz="2400" dirty="0">
                <a:latin typeface="Adobe Garamond Pro" pitchFamily="18" charset="0"/>
              </a:rPr>
              <a:t>le président et les membres de la CENI ;</a:t>
            </a:r>
          </a:p>
          <a:p>
            <a:pPr marL="742950" lvl="1" indent="-285750">
              <a:buFont typeface="Wingdings" pitchFamily="2" charset="2"/>
              <a:buChar char="ü"/>
            </a:pPr>
            <a:r>
              <a:rPr lang="fr-FR" sz="2400" dirty="0">
                <a:latin typeface="Adobe Garamond Pro" pitchFamily="18" charset="0"/>
              </a:rPr>
              <a:t>le président et les membres de la Haute  Autorité de la Presse et de l’Audiovisuel (HAPA) ;</a:t>
            </a:r>
          </a:p>
          <a:p>
            <a:pPr marL="742950" lvl="1" indent="-285750">
              <a:buFont typeface="Wingdings" pitchFamily="2" charset="2"/>
              <a:buChar char="ü"/>
            </a:pPr>
            <a:r>
              <a:rPr lang="fr-FR" sz="2400" dirty="0">
                <a:latin typeface="Adobe Garamond Pro" pitchFamily="18" charset="0"/>
              </a:rPr>
              <a:t>le Médiateur de la République ;</a:t>
            </a:r>
          </a:p>
          <a:p>
            <a:pPr marL="742950" lvl="1" indent="-285750">
              <a:buFont typeface="Wingdings" pitchFamily="2" charset="2"/>
              <a:buChar char="ü"/>
            </a:pPr>
            <a:r>
              <a:rPr lang="fr-FR" sz="2400" dirty="0">
                <a:latin typeface="Adobe Garamond Pro" pitchFamily="18" charset="0"/>
              </a:rPr>
              <a:t>le président et les membres des institutions chargées de la régulation des services </a:t>
            </a:r>
            <a:r>
              <a:rPr lang="fr-FR" sz="2400" dirty="0" smtClean="0">
                <a:latin typeface="Adobe Garamond Pro" pitchFamily="18" charset="0"/>
              </a:rPr>
              <a:t>;</a:t>
            </a:r>
            <a:endParaRPr lang="fr-FR" sz="2400" dirty="0">
              <a:latin typeface="Adobe Garamond Pro" pitchFamily="18" charset="0"/>
            </a:endParaRPr>
          </a:p>
        </p:txBody>
      </p:sp>
      <p:sp>
        <p:nvSpPr>
          <p:cNvPr id="26" name="Espace réservé du numéro de diapositive 25"/>
          <p:cNvSpPr>
            <a:spLocks noGrp="1"/>
          </p:cNvSpPr>
          <p:nvPr>
            <p:ph type="sldNum" sz="quarter" idx="12"/>
          </p:nvPr>
        </p:nvSpPr>
        <p:spPr/>
        <p:txBody>
          <a:bodyPr/>
          <a:lstStyle/>
          <a:p>
            <a:fld id="{CF4668DC-857F-487D-BFFA-8C0CA5037977}" type="slidenum">
              <a:rPr lang="fr-BE" smtClean="0"/>
              <a:pPr/>
              <a:t>5</a:t>
            </a:fld>
            <a:endParaRPr lang="fr-BE"/>
          </a:p>
        </p:txBody>
      </p:sp>
      <p:sp>
        <p:nvSpPr>
          <p:cNvPr id="28" name="Espace réservé du pied de page 27"/>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8194" name="Picture 2" descr="C:\Users\admin\Desktop\Election 2018- 2019\Centre Rachad-Logo.jpg"/>
          <p:cNvPicPr>
            <a:picLocks noChangeAspect="1" noChangeArrowheads="1"/>
          </p:cNvPicPr>
          <p:nvPr/>
        </p:nvPicPr>
        <p:blipFill>
          <a:blip r:embed="rId3"/>
          <a:srcRect/>
          <a:stretch>
            <a:fillRect/>
          </a:stretch>
        </p:blipFill>
        <p:spPr bwMode="auto">
          <a:xfrm>
            <a:off x="285720" y="357166"/>
            <a:ext cx="1566672" cy="1545336"/>
          </a:xfrm>
          <a:prstGeom prst="rect">
            <a:avLst/>
          </a:prstGeom>
          <a:noFill/>
        </p:spPr>
      </p:pic>
    </p:spTree>
    <p:extLst>
      <p:ext uri="{BB962C8B-B14F-4D97-AF65-F5344CB8AC3E}">
        <p14:creationId xmlns:p14="http://schemas.microsoft.com/office/powerpoint/2010/main" xmlns="" val="8070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latin typeface="Times New Roman" pitchFamily="18" charset="0"/>
              <a:cs typeface="Times New Roman" pitchFamily="18" charset="0"/>
            </a:endParaRPr>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298661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Cas d’inéligibilité </a:t>
            </a:r>
            <a:r>
              <a:rPr lang="fr-FR" sz="2800" b="1" dirty="0" smtClean="0"/>
              <a:t>relative (2)</a:t>
            </a:r>
            <a:endParaRPr lang="fr-FR" sz="2800" b="1" dirty="0" smtClean="0">
              <a:latin typeface="Times New Roman" pitchFamily="18" charset="0"/>
              <a:cs typeface="Times New Roman" pitchFamily="18" charset="0"/>
            </a:endParaRPr>
          </a:p>
        </p:txBody>
      </p: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19914860">
            <a:off x="-50861" y="2114367"/>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cxnSp>
        <p:nvCxnSpPr>
          <p:cNvPr id="38" name="Connecteur en arc 37"/>
          <p:cNvCxnSpPr/>
          <p:nvPr/>
        </p:nvCxnSpPr>
        <p:spPr>
          <a:xfrm rot="5400000">
            <a:off x="1763688" y="13407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1147" y="3842559"/>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Cas d’inéligibilité </a:t>
            </a:r>
            <a:r>
              <a:rPr lang="fr-FR" sz="1600" b="1" dirty="0" smtClean="0"/>
              <a:t>relative (2)</a:t>
            </a:r>
            <a:endParaRPr lang="fr-FR" sz="1600" dirty="0">
              <a:solidFill>
                <a:schemeClr val="bg1"/>
              </a:solidFill>
            </a:endParaRPr>
          </a:p>
        </p:txBody>
      </p:sp>
      <p:cxnSp>
        <p:nvCxnSpPr>
          <p:cNvPr id="39" name="Connecteur en arc 38"/>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1763688" y="3140968"/>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51720" y="852963"/>
            <a:ext cx="6858000" cy="5262979"/>
          </a:xfrm>
          <a:prstGeom prst="rect">
            <a:avLst/>
          </a:prstGeom>
        </p:spPr>
        <p:txBody>
          <a:bodyPr wrap="square">
            <a:spAutoFit/>
          </a:bodyPr>
          <a:lstStyle/>
          <a:p>
            <a:pPr marL="742950" lvl="1" indent="-285750">
              <a:buFont typeface="Wingdings" pitchFamily="2" charset="2"/>
              <a:buChar char="ü"/>
            </a:pPr>
            <a:r>
              <a:rPr lang="fr-FR" sz="2400" dirty="0" smtClean="0">
                <a:latin typeface="Adobe Garamond Pro" pitchFamily="18" charset="0"/>
              </a:rPr>
              <a:t>toute </a:t>
            </a:r>
            <a:r>
              <a:rPr lang="fr-FR" sz="2400" dirty="0">
                <a:latin typeface="Adobe Garamond Pro" pitchFamily="18" charset="0"/>
              </a:rPr>
              <a:t>personne chargée par ses fonctions de la tutelle municipale ou susceptible d’en être chargée par délégation ;</a:t>
            </a:r>
          </a:p>
          <a:p>
            <a:pPr marL="742950" lvl="1" indent="-285750">
              <a:buFont typeface="Wingdings" pitchFamily="2" charset="2"/>
              <a:buChar char="ü"/>
            </a:pPr>
            <a:r>
              <a:rPr lang="fr-FR" sz="2400" dirty="0">
                <a:latin typeface="Adobe Garamond Pro" pitchFamily="18" charset="0"/>
              </a:rPr>
              <a:t>le Trésorier général ;</a:t>
            </a:r>
          </a:p>
          <a:p>
            <a:pPr marL="742950" lvl="1" indent="-285750">
              <a:buFont typeface="Wingdings" pitchFamily="2" charset="2"/>
              <a:buChar char="ü"/>
            </a:pPr>
            <a:r>
              <a:rPr lang="fr-FR" sz="2400" dirty="0">
                <a:latin typeface="Adobe Garamond Pro" pitchFamily="18" charset="0"/>
              </a:rPr>
              <a:t>le directeur des Impôts ;</a:t>
            </a:r>
          </a:p>
          <a:p>
            <a:pPr marL="742950" lvl="1" indent="-285750">
              <a:buFont typeface="Wingdings" pitchFamily="2" charset="2"/>
              <a:buChar char="ü"/>
            </a:pPr>
            <a:r>
              <a:rPr lang="fr-FR" sz="2400" dirty="0">
                <a:latin typeface="Adobe Garamond Pro" pitchFamily="18" charset="0"/>
              </a:rPr>
              <a:t>le directeur des douanes ;</a:t>
            </a:r>
          </a:p>
          <a:p>
            <a:pPr marL="742950" lvl="1" indent="-285750">
              <a:buFont typeface="Wingdings" pitchFamily="2" charset="2"/>
              <a:buChar char="ü"/>
            </a:pPr>
            <a:r>
              <a:rPr lang="fr-FR" sz="2400" dirty="0">
                <a:latin typeface="Adobe Garamond Pro" pitchFamily="18" charset="0"/>
              </a:rPr>
              <a:t>le directeur des domaines ;</a:t>
            </a:r>
          </a:p>
          <a:p>
            <a:pPr marL="742950" lvl="1" indent="-285750">
              <a:buFont typeface="Wingdings" pitchFamily="2" charset="2"/>
              <a:buChar char="ü"/>
            </a:pPr>
            <a:r>
              <a:rPr lang="fr-FR" sz="2400" dirty="0">
                <a:latin typeface="Adobe Garamond Pro" pitchFamily="18" charset="0"/>
              </a:rPr>
              <a:t>les fonctionnaires chargés par leurs fonctions de la tenue et du contrôle des comptes de la commune ;</a:t>
            </a:r>
          </a:p>
          <a:p>
            <a:pPr marL="742950" lvl="1" indent="-285750">
              <a:buFont typeface="Wingdings" pitchFamily="2" charset="2"/>
              <a:buChar char="ü"/>
            </a:pPr>
            <a:r>
              <a:rPr lang="fr-FR" sz="2400" dirty="0">
                <a:latin typeface="Adobe Garamond Pro" pitchFamily="18" charset="0"/>
              </a:rPr>
              <a:t>les directeurs des services régionaux de l’Etat et des établissements publics, dans le ressort des  circonscriptions dans lesquelles ils exercent ou ont exercé leurs fonctions depuis moins de six mois ;</a:t>
            </a:r>
          </a:p>
          <a:p>
            <a:pPr marL="742950" lvl="1" indent="-285750">
              <a:buFont typeface="Wingdings" pitchFamily="2" charset="2"/>
              <a:buChar char="ü"/>
            </a:pPr>
            <a:r>
              <a:rPr lang="fr-FR" sz="2400" dirty="0">
                <a:latin typeface="Adobe Garamond Pro" pitchFamily="18" charset="0"/>
              </a:rPr>
              <a:t>les agents salariés de la commune.</a:t>
            </a:r>
          </a:p>
        </p:txBody>
      </p:sp>
      <p:sp>
        <p:nvSpPr>
          <p:cNvPr id="26" name="Espace réservé du numéro de diapositive 25"/>
          <p:cNvSpPr>
            <a:spLocks noGrp="1"/>
          </p:cNvSpPr>
          <p:nvPr>
            <p:ph type="sldNum" sz="quarter" idx="12"/>
          </p:nvPr>
        </p:nvSpPr>
        <p:spPr/>
        <p:txBody>
          <a:bodyPr/>
          <a:lstStyle/>
          <a:p>
            <a:fld id="{CF4668DC-857F-487D-BFFA-8C0CA5037977}" type="slidenum">
              <a:rPr lang="fr-BE" smtClean="0"/>
              <a:pPr/>
              <a:t>6</a:t>
            </a:fld>
            <a:endParaRPr lang="fr-BE" dirty="0"/>
          </a:p>
        </p:txBody>
      </p:sp>
      <p:sp>
        <p:nvSpPr>
          <p:cNvPr id="28" name="Espace réservé du pied de page 27"/>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8194" name="Picture 2" descr="C:\Users\admin\Desktop\Election 2018- 2019\Centre Rachad-Logo.jpg"/>
          <p:cNvPicPr>
            <a:picLocks noChangeAspect="1" noChangeArrowheads="1"/>
          </p:cNvPicPr>
          <p:nvPr/>
        </p:nvPicPr>
        <p:blipFill>
          <a:blip r:embed="rId3"/>
          <a:srcRect/>
          <a:stretch>
            <a:fillRect/>
          </a:stretch>
        </p:blipFill>
        <p:spPr bwMode="auto">
          <a:xfrm>
            <a:off x="285720" y="357166"/>
            <a:ext cx="1566672" cy="1545336"/>
          </a:xfrm>
          <a:prstGeom prst="rect">
            <a:avLst/>
          </a:prstGeom>
          <a:noFill/>
        </p:spPr>
      </p:pic>
    </p:spTree>
    <p:extLst>
      <p:ext uri="{BB962C8B-B14F-4D97-AF65-F5344CB8AC3E}">
        <p14:creationId xmlns:p14="http://schemas.microsoft.com/office/powerpoint/2010/main" xmlns="" val="8070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6"/>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8052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Déclaration de Candidature</a:t>
            </a:r>
            <a:endParaRPr lang="fr-FR" sz="2800" b="1" dirty="0" smtClean="0">
              <a:latin typeface="Times New Roman" pitchFamily="18" charset="0"/>
              <a:cs typeface="Times New Roman" pitchFamily="18" charset="0"/>
            </a:endParaRPr>
          </a:p>
        </p:txBody>
      </p: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en arc 37"/>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1147" y="557075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Déclaration de Candidature</a:t>
            </a:r>
            <a:endParaRPr lang="fr-FR" sz="1600" b="1" dirty="0">
              <a:latin typeface="Times New Roman" pitchFamily="18" charset="0"/>
              <a:cs typeface="Times New Roman" pitchFamily="18" charset="0"/>
            </a:endParaRPr>
          </a:p>
        </p:txBody>
      </p:sp>
      <p:cxnSp>
        <p:nvCxnSpPr>
          <p:cNvPr id="39" name="Connecteur en arc 38"/>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1763688" y="4869160"/>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rot="19914860">
            <a:off x="-5086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41" name="Connecteur en arc 40"/>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19914860">
            <a:off x="-50861" y="2114367"/>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3" name="Rectangle 2"/>
          <p:cNvSpPr/>
          <p:nvPr/>
        </p:nvSpPr>
        <p:spPr>
          <a:xfrm>
            <a:off x="2339752" y="985946"/>
            <a:ext cx="6552728" cy="5262979"/>
          </a:xfrm>
          <a:prstGeom prst="rect">
            <a:avLst/>
          </a:prstGeom>
        </p:spPr>
        <p:txBody>
          <a:bodyPr wrap="square">
            <a:spAutoFit/>
          </a:bodyPr>
          <a:lstStyle/>
          <a:p>
            <a:pPr marL="285750" indent="-285750">
              <a:buFont typeface="Wingdings" pitchFamily="2" charset="2"/>
              <a:buChar char="q"/>
            </a:pPr>
            <a:r>
              <a:rPr lang="fr-FR" sz="2400" dirty="0" smtClean="0"/>
              <a:t>Les </a:t>
            </a:r>
            <a:r>
              <a:rPr lang="fr-FR" sz="2400" dirty="0"/>
              <a:t>candidatures sont faites au nom des partis politiques légalement reconnus. La déclaration de candidature est libellée sur papier- à–entête du parti politique. Elle doit être  signée par les candidats eux-mêmes en présence du représentant local de la CENI et comporte </a:t>
            </a:r>
            <a:r>
              <a:rPr lang="fr-FR" sz="2400" dirty="0" smtClean="0"/>
              <a:t>:</a:t>
            </a:r>
          </a:p>
          <a:p>
            <a:pPr marL="742950" lvl="1" indent="-285750">
              <a:buFont typeface="Wingdings" pitchFamily="2" charset="2"/>
              <a:buChar char="ü"/>
            </a:pPr>
            <a:r>
              <a:rPr lang="fr-FR" sz="2400" dirty="0" smtClean="0"/>
              <a:t>le </a:t>
            </a:r>
            <a:r>
              <a:rPr lang="fr-FR" sz="2400" dirty="0"/>
              <a:t>cas échéant, le titre donné à la liste;</a:t>
            </a:r>
          </a:p>
          <a:p>
            <a:pPr marL="742950" lvl="1" indent="-285750">
              <a:buFont typeface="Wingdings" pitchFamily="2" charset="2"/>
              <a:buChar char="ü"/>
            </a:pPr>
            <a:r>
              <a:rPr lang="fr-FR" sz="2400" dirty="0" smtClean="0"/>
              <a:t>les </a:t>
            </a:r>
            <a:r>
              <a:rPr lang="fr-FR" sz="2400" dirty="0"/>
              <a:t>noms, prénoms, âges et domiciles des candidats ;</a:t>
            </a:r>
          </a:p>
          <a:p>
            <a:pPr marL="742950" lvl="1" indent="-285750">
              <a:buFont typeface="Wingdings" pitchFamily="2" charset="2"/>
              <a:buChar char="ü"/>
            </a:pPr>
            <a:r>
              <a:rPr lang="fr-FR" sz="2400" dirty="0" smtClean="0"/>
              <a:t>le </a:t>
            </a:r>
            <a:r>
              <a:rPr lang="fr-FR" sz="2400" dirty="0"/>
              <a:t>nom du représentant appelé mandataire</a:t>
            </a:r>
            <a:r>
              <a:rPr lang="fr-FR" sz="2400" dirty="0" smtClean="0"/>
              <a:t>.</a:t>
            </a:r>
          </a:p>
          <a:p>
            <a:pPr marL="285750" indent="-285750">
              <a:buFont typeface="Wingdings" pitchFamily="2" charset="2"/>
              <a:buChar char="q"/>
            </a:pPr>
            <a:r>
              <a:rPr lang="fr-FR" sz="2400" dirty="0" smtClean="0"/>
              <a:t>Le </a:t>
            </a:r>
            <a:r>
              <a:rPr lang="fr-FR" sz="2400" dirty="0"/>
              <a:t>conseiller municipal qui démissionne de son parti en cours de mandat perd ipso facto son siège. Il est procédé à son remplacement dans les formes prévues par la loi</a:t>
            </a:r>
            <a:r>
              <a:rPr lang="fr-FR" sz="2400" dirty="0" smtClean="0"/>
              <a:t>.</a:t>
            </a:r>
          </a:p>
        </p:txBody>
      </p:sp>
      <p:sp>
        <p:nvSpPr>
          <p:cNvPr id="25" name="Espace réservé du numéro de diapositive 24"/>
          <p:cNvSpPr>
            <a:spLocks noGrp="1"/>
          </p:cNvSpPr>
          <p:nvPr>
            <p:ph type="sldNum" sz="quarter" idx="12"/>
          </p:nvPr>
        </p:nvSpPr>
        <p:spPr/>
        <p:txBody>
          <a:bodyPr/>
          <a:lstStyle/>
          <a:p>
            <a:fld id="{CF4668DC-857F-487D-BFFA-8C0CA5037977}" type="slidenum">
              <a:rPr lang="fr-BE" smtClean="0"/>
              <a:pPr/>
              <a:t>7</a:t>
            </a:fld>
            <a:endParaRPr lang="fr-BE"/>
          </a:p>
        </p:txBody>
      </p:sp>
      <p:sp>
        <p:nvSpPr>
          <p:cNvPr id="26" name="Espace réservé du pied de page 25"/>
          <p:cNvSpPr>
            <a:spLocks noGrp="1"/>
          </p:cNvSpPr>
          <p:nvPr>
            <p:ph type="ftr" sz="quarter" idx="11"/>
          </p:nvPr>
        </p:nvSpPr>
        <p:spPr/>
        <p:txBody>
          <a:bodyPr/>
          <a:lstStyle/>
          <a:p>
            <a:r>
              <a:rPr lang="fr-BE" dirty="0" smtClean="0">
                <a:hlinkClick r:id="rId2"/>
              </a:rPr>
              <a:t>CENTRERACHAD@GMAIL.COM</a:t>
            </a:r>
            <a:endParaRPr lang="fr-BE" dirty="0" smtClean="0"/>
          </a:p>
          <a:p>
            <a:endParaRPr lang="fr-BE" dirty="0"/>
          </a:p>
        </p:txBody>
      </p:sp>
      <p:pic>
        <p:nvPicPr>
          <p:cNvPr id="11266" name="Picture 2" descr="C:\Users\admin\Desktop\Election 2018- 2019\Centre Rachad-Logo.jpg"/>
          <p:cNvPicPr>
            <a:picLocks noChangeAspect="1" noChangeArrowheads="1"/>
          </p:cNvPicPr>
          <p:nvPr/>
        </p:nvPicPr>
        <p:blipFill>
          <a:blip r:embed="rId3"/>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15980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5400000">
            <a:off x="1763688" y="58052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523220"/>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smtClean="0"/>
              <a:t>Couleur  et impression des bulletins</a:t>
            </a:r>
            <a:endParaRPr lang="fr-FR" sz="2800" b="1" dirty="0" smtClean="0">
              <a:latin typeface="Times New Roman" pitchFamily="18" charset="0"/>
              <a:cs typeface="Times New Roman" pitchFamily="18" charset="0"/>
            </a:endParaRPr>
          </a:p>
        </p:txBody>
      </p: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en arc 37"/>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rot="19914860">
            <a:off x="21147" y="5570751"/>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Couleur  et impression des bulletins</a:t>
            </a:r>
            <a:endParaRPr lang="fr-FR" sz="1600" b="1" dirty="0" smtClean="0">
              <a:latin typeface="Times New Roman" pitchFamily="18" charset="0"/>
              <a:cs typeface="Times New Roman" pitchFamily="18" charset="0"/>
            </a:endParaRPr>
          </a:p>
        </p:txBody>
      </p:sp>
      <p:cxnSp>
        <p:nvCxnSpPr>
          <p:cNvPr id="39" name="Connecteur en arc 38"/>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1763688" y="4869160"/>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rot="19914860">
            <a:off x="-5086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41" name="Connecteur en arc 40"/>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19914860">
            <a:off x="-50861" y="2114367"/>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Times New Roman" pitchFamily="18" charset="0"/>
              <a:cs typeface="Times New Roman" pitchFamily="18" charset="0"/>
            </a:endParaRPr>
          </a:p>
        </p:txBody>
      </p:sp>
      <p:sp>
        <p:nvSpPr>
          <p:cNvPr id="3" name="Rectangle 2"/>
          <p:cNvSpPr/>
          <p:nvPr/>
        </p:nvSpPr>
        <p:spPr>
          <a:xfrm>
            <a:off x="2339752" y="985946"/>
            <a:ext cx="6552728" cy="5262979"/>
          </a:xfrm>
          <a:prstGeom prst="rect">
            <a:avLst/>
          </a:prstGeom>
        </p:spPr>
        <p:txBody>
          <a:bodyPr wrap="square">
            <a:spAutoFit/>
          </a:bodyPr>
          <a:lstStyle/>
          <a:p>
            <a:pPr marL="285750" indent="-285750">
              <a:buFont typeface="Wingdings" pitchFamily="2" charset="2"/>
              <a:buChar char="q"/>
            </a:pPr>
            <a:r>
              <a:rPr lang="fr-FR" sz="2400" dirty="0" smtClean="0"/>
              <a:t>Les </a:t>
            </a:r>
            <a:r>
              <a:rPr lang="fr-FR" sz="2400" dirty="0"/>
              <a:t>listes de candidats ne doivent, en aucun cas être composés sur des bases ethniques, tribales ou ayant un caractère particulariste ou sectaire</a:t>
            </a:r>
            <a:r>
              <a:rPr lang="fr-FR" sz="2400" dirty="0" smtClean="0"/>
              <a:t>.</a:t>
            </a:r>
          </a:p>
          <a:p>
            <a:r>
              <a:rPr lang="fr-FR" sz="2400" dirty="0" smtClean="0"/>
              <a:t> </a:t>
            </a:r>
            <a:endParaRPr lang="fr-FR" sz="2400" dirty="0"/>
          </a:p>
          <a:p>
            <a:pPr marL="285750" indent="-285750">
              <a:buFont typeface="Wingdings" pitchFamily="2" charset="2"/>
              <a:buChar char="q"/>
            </a:pPr>
            <a:r>
              <a:rPr lang="fr-FR" sz="2400" dirty="0" smtClean="0"/>
              <a:t>Chaque </a:t>
            </a:r>
            <a:r>
              <a:rPr lang="fr-FR" sz="2400" dirty="0"/>
              <a:t>parti présentant une liste candidate doit choisir une seule couleur d'impression de ses bulletins, affiches et circulaires différente des couleurs des listes présentées par les  autres partis. Au cas où le parti politique concerné a plusieurs couleurs ou logos, il choisira le plus dominant</a:t>
            </a:r>
            <a:r>
              <a:rPr lang="fr-FR" sz="2400" dirty="0" smtClean="0"/>
              <a:t>.</a:t>
            </a:r>
          </a:p>
          <a:p>
            <a:pPr marL="285750" indent="-285750"/>
            <a:endParaRPr lang="fr-FR" sz="2400" dirty="0" smtClean="0"/>
          </a:p>
          <a:p>
            <a:pPr marL="285750" indent="-285750">
              <a:buFont typeface="Wingdings" pitchFamily="2" charset="2"/>
              <a:buChar char="q"/>
            </a:pPr>
            <a:r>
              <a:rPr lang="fr-FR" sz="2400" dirty="0" smtClean="0"/>
              <a:t> </a:t>
            </a:r>
            <a:r>
              <a:rPr lang="fr-FR" sz="2400" dirty="0"/>
              <a:t>Couleurs et signes ne doivent en aucun cas rappeler l'emblème national</a:t>
            </a:r>
            <a:r>
              <a:rPr lang="fr-FR" sz="2400" dirty="0" smtClean="0"/>
              <a:t>.</a:t>
            </a:r>
            <a:endParaRPr lang="fr-FR" sz="2400" dirty="0"/>
          </a:p>
        </p:txBody>
      </p:sp>
      <p:sp>
        <p:nvSpPr>
          <p:cNvPr id="25" name="Espace réservé du numéro de diapositive 24"/>
          <p:cNvSpPr>
            <a:spLocks noGrp="1"/>
          </p:cNvSpPr>
          <p:nvPr>
            <p:ph type="sldNum" sz="quarter" idx="12"/>
          </p:nvPr>
        </p:nvSpPr>
        <p:spPr/>
        <p:txBody>
          <a:bodyPr/>
          <a:lstStyle/>
          <a:p>
            <a:fld id="{CF4668DC-857F-487D-BFFA-8C0CA5037977}" type="slidenum">
              <a:rPr lang="fr-BE" smtClean="0"/>
              <a:pPr/>
              <a:t>8</a:t>
            </a:fld>
            <a:endParaRPr lang="fr-BE"/>
          </a:p>
        </p:txBody>
      </p:sp>
      <p:sp>
        <p:nvSpPr>
          <p:cNvPr id="26" name="Espace réservé du pied de page 25"/>
          <p:cNvSpPr>
            <a:spLocks noGrp="1"/>
          </p:cNvSpPr>
          <p:nvPr>
            <p:ph type="ftr" sz="quarter" idx="11"/>
          </p:nvPr>
        </p:nvSpPr>
        <p:spPr/>
        <p:txBody>
          <a:bodyPr/>
          <a:lstStyle/>
          <a:p>
            <a:r>
              <a:rPr lang="fr-BE" dirty="0" smtClean="0">
                <a:hlinkClick r:id="rId2"/>
              </a:rPr>
              <a:t>centrerachad@gmail.com</a:t>
            </a:r>
            <a:endParaRPr lang="fr-BE" dirty="0" smtClean="0"/>
          </a:p>
          <a:p>
            <a:endParaRPr lang="fr-BE" dirty="0"/>
          </a:p>
        </p:txBody>
      </p:sp>
      <p:pic>
        <p:nvPicPr>
          <p:cNvPr id="11266" name="Picture 2" descr="C:\Users\admin\Desktop\Election 2018- 2019\Centre Rachad-Logo.jpg"/>
          <p:cNvPicPr>
            <a:picLocks noChangeAspect="1" noChangeArrowheads="1"/>
          </p:cNvPicPr>
          <p:nvPr/>
        </p:nvPicPr>
        <p:blipFill>
          <a:blip r:embed="rId3"/>
          <a:srcRect/>
          <a:stretch>
            <a:fillRect/>
          </a:stretch>
        </p:blipFill>
        <p:spPr bwMode="auto">
          <a:xfrm>
            <a:off x="285720" y="285728"/>
            <a:ext cx="1566672" cy="1545336"/>
          </a:xfrm>
          <a:prstGeom prst="rect">
            <a:avLst/>
          </a:prstGeom>
          <a:noFill/>
        </p:spPr>
      </p:pic>
    </p:spTree>
    <p:extLst>
      <p:ext uri="{BB962C8B-B14F-4D97-AF65-F5344CB8AC3E}">
        <p14:creationId xmlns:p14="http://schemas.microsoft.com/office/powerpoint/2010/main" xmlns="" val="15980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36"/>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rot="19914860">
            <a:off x="-20651" y="5570751"/>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b="1" dirty="0">
              <a:solidFill>
                <a:prstClr val="white"/>
              </a:solidFill>
              <a:latin typeface="Times New Roman" pitchFamily="18" charset="0"/>
              <a:cs typeface="Times New Roman" pitchFamily="18" charset="0"/>
            </a:endParaRPr>
          </a:p>
        </p:txBody>
      </p:sp>
      <p:sp>
        <p:nvSpPr>
          <p:cNvPr id="8" name="Ellipse 7"/>
          <p:cNvSpPr/>
          <p:nvPr/>
        </p:nvSpPr>
        <p:spPr>
          <a:xfrm rot="19914860">
            <a:off x="-20651" y="4706655"/>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9" name="Ellipse 8"/>
          <p:cNvSpPr/>
          <p:nvPr/>
        </p:nvSpPr>
        <p:spPr>
          <a:xfrm rot="19914860">
            <a:off x="-20651" y="3842559"/>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sp>
        <p:nvSpPr>
          <p:cNvPr id="5" name="Ellipse 4"/>
          <p:cNvSpPr/>
          <p:nvPr/>
        </p:nvSpPr>
        <p:spPr>
          <a:xfrm rot="19914860">
            <a:off x="-20651" y="2978463"/>
            <a:ext cx="2302744" cy="82091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endParaRPr>
          </a:p>
        </p:txBody>
      </p:sp>
      <p:cxnSp>
        <p:nvCxnSpPr>
          <p:cNvPr id="15" name="Connecteur droit 14"/>
          <p:cNvCxnSpPr/>
          <p:nvPr/>
        </p:nvCxnSpPr>
        <p:spPr>
          <a:xfrm>
            <a:off x="2267744" y="0"/>
            <a:ext cx="0" cy="68580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267744" y="836712"/>
            <a:ext cx="64087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rot="5400000">
            <a:off x="1763688" y="2276872"/>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rc 22"/>
          <p:cNvCxnSpPr/>
          <p:nvPr/>
        </p:nvCxnSpPr>
        <p:spPr>
          <a:xfrm rot="5400000">
            <a:off x="1763688" y="3140968"/>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1763688" y="4005064"/>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5400000">
            <a:off x="1763688" y="486916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rot="19914860">
            <a:off x="-20651" y="2122523"/>
            <a:ext cx="2302744" cy="820910"/>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Quota des </a:t>
            </a:r>
            <a:r>
              <a:rPr lang="fr-FR" sz="1600" b="1" dirty="0" smtClean="0"/>
              <a:t>femmes  pour les municipales</a:t>
            </a:r>
            <a:endParaRPr lang="fr-FR" sz="1600" b="1" dirty="0">
              <a:latin typeface="Times New Roman" pitchFamily="18" charset="0"/>
              <a:cs typeface="Times New Roman" pitchFamily="18" charset="0"/>
            </a:endParaRPr>
          </a:p>
        </p:txBody>
      </p:sp>
      <p:cxnSp>
        <p:nvCxnSpPr>
          <p:cNvPr id="30" name="Connecteur en arc 29"/>
          <p:cNvCxnSpPr/>
          <p:nvPr/>
        </p:nvCxnSpPr>
        <p:spPr>
          <a:xfrm rot="5400000">
            <a:off x="1763688" y="573325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5400000">
            <a:off x="1763688" y="1412776"/>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11760" y="169476"/>
            <a:ext cx="6232206" cy="954107"/>
          </a:xfrm>
          <a:prstGeom prst="rect">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2800" b="1" dirty="0"/>
              <a:t>Quota des </a:t>
            </a:r>
            <a:r>
              <a:rPr lang="fr-FR" sz="2800" b="1" dirty="0" smtClean="0"/>
              <a:t>femmes pour les élections municipales  </a:t>
            </a:r>
            <a:endParaRPr lang="fr-FR" sz="2800" b="1" dirty="0" smtClean="0">
              <a:latin typeface="Times New Roman" pitchFamily="18" charset="0"/>
              <a:cs typeface="Times New Roman" pitchFamily="18" charset="0"/>
            </a:endParaRPr>
          </a:p>
        </p:txBody>
      </p:sp>
      <p:cxnSp>
        <p:nvCxnSpPr>
          <p:cNvPr id="21" name="Connecteur en arc 20"/>
          <p:cNvCxnSpPr/>
          <p:nvPr/>
        </p:nvCxnSpPr>
        <p:spPr>
          <a:xfrm rot="5400000">
            <a:off x="1763688" y="1412776"/>
            <a:ext cx="504056" cy="504056"/>
          </a:xfrm>
          <a:prstGeom prst="curvedConnector3">
            <a:avLst>
              <a:gd name="adj1" fmla="val 50000"/>
            </a:avLst>
          </a:prstGeom>
          <a:ln w="25400" cmpd="sng">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5400000">
            <a:off x="1763688" y="6309320"/>
            <a:ext cx="504056" cy="504056"/>
          </a:xfrm>
          <a:prstGeom prst="curvedConnector3">
            <a:avLst>
              <a:gd name="adj1" fmla="val 50000"/>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02024" y="1052736"/>
            <a:ext cx="6102424" cy="5293757"/>
          </a:xfrm>
          <a:prstGeom prst="rect">
            <a:avLst/>
          </a:prstGeom>
        </p:spPr>
        <p:txBody>
          <a:bodyPr wrap="square">
            <a:spAutoFit/>
          </a:bodyPr>
          <a:lstStyle/>
          <a:p>
            <a:pPr marL="285750" indent="-285750">
              <a:buFont typeface="Wingdings" pitchFamily="2" charset="2"/>
              <a:buChar char="q"/>
            </a:pPr>
            <a:r>
              <a:rPr lang="fr-FR" sz="2000" b="1" dirty="0"/>
              <a:t>Sous peine d'irrecevabilité, les listes </a:t>
            </a:r>
            <a:r>
              <a:rPr lang="fr-FR" sz="2000" b="1" dirty="0" smtClean="0"/>
              <a:t>candidates </a:t>
            </a:r>
            <a:r>
              <a:rPr lang="fr-FR" sz="2000" b="1" dirty="0"/>
              <a:t>doivent être établies de manière à placer les candidates à des places éligibles, en fonction du nombre des conseillers prévus</a:t>
            </a:r>
            <a:r>
              <a:rPr lang="fr-FR" sz="2000" b="1" dirty="0" smtClean="0"/>
              <a:t>.</a:t>
            </a:r>
          </a:p>
          <a:p>
            <a:pPr marL="285750" indent="-285750">
              <a:buFont typeface="Wingdings" pitchFamily="2" charset="2"/>
              <a:buChar char="q"/>
            </a:pPr>
            <a:endParaRPr lang="fr-FR" sz="2000" b="1" dirty="0"/>
          </a:p>
          <a:p>
            <a:pPr marL="285750" indent="-285750">
              <a:buFont typeface="Wingdings" pitchFamily="2" charset="2"/>
              <a:buChar char="q"/>
            </a:pPr>
            <a:r>
              <a:rPr lang="fr-FR" sz="2000" b="1" dirty="0"/>
              <a:t>Ces listes comporteront au moins </a:t>
            </a:r>
          </a:p>
          <a:p>
            <a:pPr marL="742950" lvl="1" indent="-285750">
              <a:buFont typeface="Wingdings" pitchFamily="2" charset="2"/>
              <a:buChar char="ü"/>
            </a:pPr>
            <a:r>
              <a:rPr lang="fr-FR" sz="2000" b="1" dirty="0"/>
              <a:t>2 candidates pour les conseils de 9 et 11 conseillers ;</a:t>
            </a:r>
          </a:p>
          <a:p>
            <a:pPr marL="742950" lvl="1" indent="-285750">
              <a:buFont typeface="Wingdings" pitchFamily="2" charset="2"/>
              <a:buChar char="ü"/>
            </a:pPr>
            <a:r>
              <a:rPr lang="fr-FR" sz="2000" b="1" dirty="0"/>
              <a:t>3 candidates pour les conseils de 15 et 17 conseillers ;</a:t>
            </a:r>
          </a:p>
          <a:p>
            <a:pPr marL="742950" lvl="1" indent="-285750">
              <a:buFont typeface="Wingdings" pitchFamily="2" charset="2"/>
              <a:buChar char="ü"/>
            </a:pPr>
            <a:r>
              <a:rPr lang="fr-FR" sz="2000" b="1" dirty="0"/>
              <a:t>4 candidates pour les conseils de 19, 21 et plus de conseillers</a:t>
            </a:r>
            <a:r>
              <a:rPr lang="fr-FR" sz="2000" b="1" dirty="0" smtClean="0"/>
              <a:t>.</a:t>
            </a:r>
          </a:p>
          <a:p>
            <a:pPr marL="742950" lvl="1" indent="-285750">
              <a:buFont typeface="Wingdings" pitchFamily="2" charset="2"/>
              <a:buChar char="ü"/>
            </a:pPr>
            <a:endParaRPr lang="fr-FR" sz="2000" b="1" dirty="0" smtClean="0"/>
          </a:p>
          <a:p>
            <a:pPr marL="285750" lvl="1" indent="-285750">
              <a:buFont typeface="Wingdings" pitchFamily="2" charset="2"/>
              <a:buChar char="q"/>
            </a:pPr>
            <a:r>
              <a:rPr lang="fr-FR" sz="2000" b="1" dirty="0"/>
              <a:t>Une délibération de la CENI </a:t>
            </a:r>
            <a:r>
              <a:rPr lang="fr-FR" sz="2000" b="1" dirty="0" smtClean="0"/>
              <a:t>a défini  </a:t>
            </a:r>
            <a:r>
              <a:rPr lang="fr-FR" sz="2000" b="1" dirty="0"/>
              <a:t>les mécanismes pour l'établissement des listes candidates </a:t>
            </a:r>
            <a:r>
              <a:rPr lang="fr-FR" sz="2000" b="1" dirty="0" smtClean="0"/>
              <a:t>appropriées </a:t>
            </a:r>
            <a:r>
              <a:rPr lang="fr-FR" sz="2000" b="1" dirty="0"/>
              <a:t>à cet </a:t>
            </a:r>
            <a:r>
              <a:rPr lang="fr-FR" sz="2000" b="1" dirty="0" smtClean="0"/>
              <a:t>effet .Voir tableau en annexe.</a:t>
            </a:r>
            <a:endParaRPr lang="fr-FR" sz="2000" b="1" dirty="0"/>
          </a:p>
          <a:p>
            <a:pPr lvl="1"/>
            <a:endParaRPr lang="fr-FR" dirty="0"/>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9</a:t>
            </a:fld>
            <a:endParaRPr lang="fr-BE"/>
          </a:p>
        </p:txBody>
      </p:sp>
      <p:sp>
        <p:nvSpPr>
          <p:cNvPr id="31" name="Espace réservé du pied de page 30"/>
          <p:cNvSpPr>
            <a:spLocks noGrp="1"/>
          </p:cNvSpPr>
          <p:nvPr>
            <p:ph type="ftr" sz="quarter" idx="11"/>
          </p:nvPr>
        </p:nvSpPr>
        <p:spPr/>
        <p:txBody>
          <a:bodyPr/>
          <a:lstStyle/>
          <a:p>
            <a:r>
              <a:rPr lang="fr-BE" dirty="0" smtClean="0">
                <a:hlinkClick r:id="rId2"/>
              </a:rPr>
              <a:t>centrerachad@gmail.com</a:t>
            </a:r>
            <a:endParaRPr lang="fr-BE" dirty="0" smtClean="0"/>
          </a:p>
        </p:txBody>
      </p:sp>
      <p:pic>
        <p:nvPicPr>
          <p:cNvPr id="6146" name="Picture 2" descr="C:\Users\admin\Desktop\Election 2018- 2019\Centre Rachad-Logo.jpg"/>
          <p:cNvPicPr>
            <a:picLocks noChangeAspect="1" noChangeArrowheads="1"/>
          </p:cNvPicPr>
          <p:nvPr/>
        </p:nvPicPr>
        <p:blipFill>
          <a:blip r:embed="rId3"/>
          <a:srcRect/>
          <a:stretch>
            <a:fillRect/>
          </a:stretch>
        </p:blipFill>
        <p:spPr bwMode="auto">
          <a:xfrm>
            <a:off x="285720" y="357166"/>
            <a:ext cx="1566672" cy="1545336"/>
          </a:xfrm>
          <a:prstGeom prst="rect">
            <a:avLst/>
          </a:prstGeom>
          <a:noFill/>
        </p:spPr>
      </p:pic>
    </p:spTree>
    <p:extLst>
      <p:ext uri="{BB962C8B-B14F-4D97-AF65-F5344CB8AC3E}">
        <p14:creationId xmlns:p14="http://schemas.microsoft.com/office/powerpoint/2010/main" xmlns="" val="1438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5443</TotalTime>
  <Words>1412</Words>
  <Application>Microsoft Office PowerPoint</Application>
  <PresentationFormat>Affichage à l'écran (4:3)</PresentationFormat>
  <Paragraphs>257</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Salem</dc:creator>
  <cp:lastModifiedBy>admin</cp:lastModifiedBy>
  <cp:revision>339</cp:revision>
  <dcterms:created xsi:type="dcterms:W3CDTF">2012-10-06T19:11:36Z</dcterms:created>
  <dcterms:modified xsi:type="dcterms:W3CDTF">2018-06-18T09:57:07Z</dcterms:modified>
</cp:coreProperties>
</file>